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2192000" cy="6858000"/>
  <p:notesSz cx="121920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850" y="6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1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12/15/2025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000" b="1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12/15/2025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000" b="1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12/15/2025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608012" y="609599"/>
            <a:ext cx="10972800" cy="5638800"/>
          </a:xfrm>
          <a:custGeom>
            <a:avLst/>
            <a:gdLst/>
            <a:ahLst/>
            <a:cxnLst/>
            <a:rect l="l" t="t" r="r" b="b"/>
            <a:pathLst>
              <a:path w="10972800" h="5638800">
                <a:moveTo>
                  <a:pt x="0" y="0"/>
                </a:moveTo>
                <a:lnTo>
                  <a:pt x="10972800" y="0"/>
                </a:lnTo>
                <a:lnTo>
                  <a:pt x="10972800" y="5638800"/>
                </a:lnTo>
                <a:lnTo>
                  <a:pt x="0" y="5638800"/>
                </a:lnTo>
                <a:lnTo>
                  <a:pt x="0" y="0"/>
                </a:lnTo>
                <a:close/>
              </a:path>
            </a:pathLst>
          </a:custGeom>
          <a:ln w="15874">
            <a:solidFill>
              <a:srgbClr val="4966A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8" name="bg object 1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3153829"/>
            <a:ext cx="761504" cy="606425"/>
          </a:xfrm>
          <a:prstGeom prst="rect">
            <a:avLst/>
          </a:prstGeom>
        </p:spPr>
      </p:pic>
      <p:pic>
        <p:nvPicPr>
          <p:cNvPr id="19" name="bg object 1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436984" y="3153829"/>
            <a:ext cx="755015" cy="606425"/>
          </a:xfrm>
          <a:prstGeom prst="rect">
            <a:avLst/>
          </a:prstGeom>
        </p:spPr>
      </p:pic>
      <p:sp>
        <p:nvSpPr>
          <p:cNvPr id="20" name="bg object 20"/>
          <p:cNvSpPr/>
          <p:nvPr/>
        </p:nvSpPr>
        <p:spPr>
          <a:xfrm>
            <a:off x="2389238" y="2544102"/>
            <a:ext cx="7905750" cy="1770380"/>
          </a:xfrm>
          <a:custGeom>
            <a:avLst/>
            <a:gdLst/>
            <a:ahLst/>
            <a:cxnLst/>
            <a:rect l="l" t="t" r="r" b="b"/>
            <a:pathLst>
              <a:path w="7905750" h="1770379">
                <a:moveTo>
                  <a:pt x="0" y="294970"/>
                </a:moveTo>
                <a:lnTo>
                  <a:pt x="3890" y="247391"/>
                </a:lnTo>
                <a:lnTo>
                  <a:pt x="15142" y="202157"/>
                </a:lnTo>
                <a:lnTo>
                  <a:pt x="33130" y="159898"/>
                </a:lnTo>
                <a:lnTo>
                  <a:pt x="57227" y="121238"/>
                </a:lnTo>
                <a:lnTo>
                  <a:pt x="86805" y="86806"/>
                </a:lnTo>
                <a:lnTo>
                  <a:pt x="121237" y="57228"/>
                </a:lnTo>
                <a:lnTo>
                  <a:pt x="159897" y="33131"/>
                </a:lnTo>
                <a:lnTo>
                  <a:pt x="202158" y="15143"/>
                </a:lnTo>
                <a:lnTo>
                  <a:pt x="247392" y="3890"/>
                </a:lnTo>
                <a:lnTo>
                  <a:pt x="294974" y="0"/>
                </a:lnTo>
                <a:lnTo>
                  <a:pt x="7610157" y="0"/>
                </a:lnTo>
                <a:lnTo>
                  <a:pt x="7657740" y="3890"/>
                </a:lnTo>
                <a:lnTo>
                  <a:pt x="7702975" y="15143"/>
                </a:lnTo>
                <a:lnTo>
                  <a:pt x="7745237" y="33131"/>
                </a:lnTo>
                <a:lnTo>
                  <a:pt x="7783899" y="57228"/>
                </a:lnTo>
                <a:lnTo>
                  <a:pt x="7818332" y="86806"/>
                </a:lnTo>
                <a:lnTo>
                  <a:pt x="7847911" y="121238"/>
                </a:lnTo>
                <a:lnTo>
                  <a:pt x="7872008" y="159898"/>
                </a:lnTo>
                <a:lnTo>
                  <a:pt x="7889997" y="202157"/>
                </a:lnTo>
                <a:lnTo>
                  <a:pt x="7901250" y="247391"/>
                </a:lnTo>
                <a:lnTo>
                  <a:pt x="7905140" y="294970"/>
                </a:lnTo>
                <a:lnTo>
                  <a:pt x="7905140" y="1474838"/>
                </a:lnTo>
                <a:lnTo>
                  <a:pt x="7901250" y="1522417"/>
                </a:lnTo>
                <a:lnTo>
                  <a:pt x="7889997" y="1567650"/>
                </a:lnTo>
                <a:lnTo>
                  <a:pt x="7872008" y="1609910"/>
                </a:lnTo>
                <a:lnTo>
                  <a:pt x="7847911" y="1648570"/>
                </a:lnTo>
                <a:lnTo>
                  <a:pt x="7818332" y="1683002"/>
                </a:lnTo>
                <a:lnTo>
                  <a:pt x="7783899" y="1712580"/>
                </a:lnTo>
                <a:lnTo>
                  <a:pt x="7745237" y="1736677"/>
                </a:lnTo>
                <a:lnTo>
                  <a:pt x="7702975" y="1754665"/>
                </a:lnTo>
                <a:lnTo>
                  <a:pt x="7657740" y="1765918"/>
                </a:lnTo>
                <a:lnTo>
                  <a:pt x="7610157" y="1769808"/>
                </a:lnTo>
                <a:lnTo>
                  <a:pt x="294974" y="1769808"/>
                </a:lnTo>
                <a:lnTo>
                  <a:pt x="247392" y="1765918"/>
                </a:lnTo>
                <a:lnTo>
                  <a:pt x="202158" y="1754665"/>
                </a:lnTo>
                <a:lnTo>
                  <a:pt x="159897" y="1736677"/>
                </a:lnTo>
                <a:lnTo>
                  <a:pt x="121237" y="1712580"/>
                </a:lnTo>
                <a:lnTo>
                  <a:pt x="86805" y="1683002"/>
                </a:lnTo>
                <a:lnTo>
                  <a:pt x="57227" y="1648570"/>
                </a:lnTo>
                <a:lnTo>
                  <a:pt x="33130" y="1609910"/>
                </a:lnTo>
                <a:lnTo>
                  <a:pt x="15142" y="1567650"/>
                </a:lnTo>
                <a:lnTo>
                  <a:pt x="3890" y="1522417"/>
                </a:lnTo>
                <a:lnTo>
                  <a:pt x="0" y="1474838"/>
                </a:lnTo>
                <a:lnTo>
                  <a:pt x="0" y="294970"/>
                </a:lnTo>
                <a:close/>
              </a:path>
            </a:pathLst>
          </a:custGeom>
          <a:ln w="15874">
            <a:solidFill>
              <a:srgbClr val="4966A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000" b="1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12/15/2025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12/15/2025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608012" y="609599"/>
            <a:ext cx="10972800" cy="5638800"/>
          </a:xfrm>
          <a:custGeom>
            <a:avLst/>
            <a:gdLst/>
            <a:ahLst/>
            <a:cxnLst/>
            <a:rect l="l" t="t" r="r" b="b"/>
            <a:pathLst>
              <a:path w="10972800" h="5638800">
                <a:moveTo>
                  <a:pt x="0" y="0"/>
                </a:moveTo>
                <a:lnTo>
                  <a:pt x="10972800" y="0"/>
                </a:lnTo>
                <a:lnTo>
                  <a:pt x="10972800" y="5638800"/>
                </a:lnTo>
                <a:lnTo>
                  <a:pt x="0" y="5638800"/>
                </a:lnTo>
                <a:lnTo>
                  <a:pt x="0" y="0"/>
                </a:lnTo>
                <a:close/>
              </a:path>
            </a:pathLst>
          </a:custGeom>
          <a:ln w="15874">
            <a:solidFill>
              <a:srgbClr val="4966A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8" name="bg object 1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0" y="3153829"/>
            <a:ext cx="761504" cy="606425"/>
          </a:xfrm>
          <a:prstGeom prst="rect">
            <a:avLst/>
          </a:prstGeom>
        </p:spPr>
      </p:pic>
      <p:pic>
        <p:nvPicPr>
          <p:cNvPr id="19" name="bg object 1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1436984" y="3153829"/>
            <a:ext cx="755015" cy="606425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103462" y="967621"/>
            <a:ext cx="4998084" cy="64964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1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219282" y="2358466"/>
            <a:ext cx="9706610" cy="17475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12/15/2025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0" y="1532991"/>
            <a:ext cx="12192000" cy="3851275"/>
            <a:chOff x="0" y="1532991"/>
            <a:chExt cx="12192000" cy="3851275"/>
          </a:xfrm>
        </p:grpSpPr>
        <p:sp>
          <p:nvSpPr>
            <p:cNvPr id="4" name="object 4"/>
            <p:cNvSpPr/>
            <p:nvPr/>
          </p:nvSpPr>
          <p:spPr>
            <a:xfrm>
              <a:off x="2328329" y="1540929"/>
              <a:ext cx="7543800" cy="3835400"/>
            </a:xfrm>
            <a:custGeom>
              <a:avLst/>
              <a:gdLst/>
              <a:ahLst/>
              <a:cxnLst/>
              <a:rect l="l" t="t" r="r" b="b"/>
              <a:pathLst>
                <a:path w="7543800" h="3835400">
                  <a:moveTo>
                    <a:pt x="0" y="0"/>
                  </a:moveTo>
                  <a:lnTo>
                    <a:pt x="7543800" y="0"/>
                  </a:lnTo>
                  <a:lnTo>
                    <a:pt x="7543800" y="3835400"/>
                  </a:lnTo>
                  <a:lnTo>
                    <a:pt x="0" y="3835400"/>
                  </a:lnTo>
                  <a:lnTo>
                    <a:pt x="0" y="0"/>
                  </a:lnTo>
                  <a:close/>
                </a:path>
              </a:pathLst>
            </a:custGeom>
            <a:ln w="15874">
              <a:solidFill>
                <a:srgbClr val="4966A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3147606"/>
              <a:ext cx="2461090" cy="61264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736201" y="3147606"/>
              <a:ext cx="2455799" cy="612648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2692399" y="3522129"/>
              <a:ext cx="6816090" cy="0"/>
            </a:xfrm>
            <a:custGeom>
              <a:avLst/>
              <a:gdLst/>
              <a:ahLst/>
              <a:cxnLst/>
              <a:rect l="l" t="t" r="r" b="b"/>
              <a:pathLst>
                <a:path w="6816090">
                  <a:moveTo>
                    <a:pt x="0" y="0"/>
                  </a:moveTo>
                  <a:lnTo>
                    <a:pt x="6815670" y="0"/>
                  </a:lnTo>
                </a:path>
              </a:pathLst>
            </a:custGeom>
            <a:ln w="15874">
              <a:solidFill>
                <a:srgbClr val="4966A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2897890" y="2487866"/>
            <a:ext cx="655129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dirty="0">
                <a:solidFill>
                  <a:srgbClr val="252525"/>
                </a:solidFill>
                <a:latin typeface="Arial"/>
                <a:cs typeface="Arial"/>
              </a:rPr>
              <a:t>ASTROSAGE</a:t>
            </a:r>
            <a:r>
              <a:rPr sz="4400" spc="-7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4400" spc="-10" dirty="0">
                <a:solidFill>
                  <a:srgbClr val="252525"/>
                </a:solidFill>
                <a:latin typeface="Arial"/>
                <a:cs typeface="Arial"/>
              </a:rPr>
              <a:t>ANALYSIS</a:t>
            </a:r>
            <a:endParaRPr sz="44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325118" y="4549978"/>
            <a:ext cx="2178685" cy="544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imes New Roman"/>
                <a:cs typeface="Times New Roman"/>
              </a:rPr>
              <a:t>PREPARED</a:t>
            </a:r>
            <a:r>
              <a:rPr sz="1800" spc="-55" dirty="0">
                <a:latin typeface="Times New Roman"/>
                <a:cs typeface="Times New Roman"/>
              </a:rPr>
              <a:t> </a:t>
            </a:r>
            <a:r>
              <a:rPr sz="1800" spc="-25" dirty="0">
                <a:latin typeface="Times New Roman"/>
                <a:cs typeface="Times New Roman"/>
              </a:rPr>
              <a:t>BY:</a:t>
            </a: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600" b="1" dirty="0">
                <a:latin typeface="Cambria"/>
                <a:cs typeface="Cambria"/>
              </a:rPr>
              <a:t>MALLEKHA</a:t>
            </a:r>
            <a:r>
              <a:rPr sz="1600" b="1" spc="-15" dirty="0">
                <a:latin typeface="Cambria"/>
                <a:cs typeface="Cambria"/>
              </a:rPr>
              <a:t> </a:t>
            </a:r>
            <a:r>
              <a:rPr sz="1600" b="1" spc="-10" dirty="0">
                <a:latin typeface="Cambria"/>
                <a:cs typeface="Cambria"/>
              </a:rPr>
              <a:t>TABASSUM</a:t>
            </a:r>
            <a:endParaRPr sz="16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6955" rIns="0" bIns="0" rtlCol="0">
            <a:spAutoFit/>
          </a:bodyPr>
          <a:lstStyle/>
          <a:p>
            <a:pPr marL="1102360">
              <a:lnSpc>
                <a:spcPct val="100000"/>
              </a:lnSpc>
              <a:spcBef>
                <a:spcPts val="100"/>
              </a:spcBef>
            </a:pPr>
            <a:r>
              <a:rPr dirty="0"/>
              <a:t>WEBSITE</a:t>
            </a:r>
            <a:r>
              <a:rPr spc="-110" dirty="0"/>
              <a:t> </a:t>
            </a:r>
            <a:r>
              <a:rPr spc="-10" dirty="0"/>
              <a:t>DISTRIBUTION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42300" y="2290000"/>
            <a:ext cx="4304030" cy="958215"/>
          </a:xfrm>
          <a:prstGeom prst="rect">
            <a:avLst/>
          </a:prstGeom>
        </p:spPr>
        <p:txBody>
          <a:bodyPr vert="horz" wrap="square" lIns="0" tIns="67310" rIns="0" bIns="0" rtlCol="0">
            <a:spAutoFit/>
          </a:bodyPr>
          <a:lstStyle/>
          <a:p>
            <a:pPr marL="298450" marR="5080" indent="-285750">
              <a:lnSpc>
                <a:spcPct val="80000"/>
              </a:lnSpc>
              <a:spcBef>
                <a:spcPts val="530"/>
              </a:spcBef>
              <a:buClr>
                <a:srgbClr val="4966AC"/>
              </a:buClr>
              <a:buSzPct val="113888"/>
              <a:buFont typeface="Segoe UI Symbol"/>
              <a:buChar char="▪"/>
              <a:tabLst>
                <a:tab pos="298450" algn="l"/>
              </a:tabLst>
            </a:pPr>
            <a:r>
              <a:rPr sz="1800" dirty="0">
                <a:latin typeface="Calibri"/>
                <a:cs typeface="Calibri"/>
              </a:rPr>
              <a:t>Gurucool</a:t>
            </a:r>
            <a:r>
              <a:rPr sz="1800" spc="-5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leads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with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72.2%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(</a:t>
            </a:r>
            <a:r>
              <a:rPr sz="1800" b="1" spc="-10" dirty="0">
                <a:latin typeface="Calibri"/>
                <a:cs typeface="Calibri"/>
              </a:rPr>
              <a:t>20,225 </a:t>
            </a:r>
            <a:r>
              <a:rPr sz="1800" spc="-10" dirty="0">
                <a:latin typeface="Calibri"/>
                <a:cs typeface="Calibri"/>
              </a:rPr>
              <a:t>interactions),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followed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by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app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at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27.8% </a:t>
            </a:r>
            <a:r>
              <a:rPr sz="1800" dirty="0">
                <a:latin typeface="Calibri"/>
                <a:cs typeface="Calibri"/>
              </a:rPr>
              <a:t>(</a:t>
            </a:r>
            <a:r>
              <a:rPr sz="1800" b="1" dirty="0">
                <a:latin typeface="Calibri"/>
                <a:cs typeface="Calibri"/>
              </a:rPr>
              <a:t>7,800</a:t>
            </a:r>
            <a:r>
              <a:rPr sz="1800" dirty="0">
                <a:latin typeface="Calibri"/>
                <a:cs typeface="Calibri"/>
              </a:rPr>
              <a:t>),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while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dashboard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is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barely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used </a:t>
            </a:r>
            <a:r>
              <a:rPr sz="1800" dirty="0">
                <a:latin typeface="Calibri"/>
                <a:cs typeface="Calibri"/>
              </a:rPr>
              <a:t>(</a:t>
            </a:r>
            <a:r>
              <a:rPr sz="1800" b="1" dirty="0">
                <a:latin typeface="Calibri"/>
                <a:cs typeface="Calibri"/>
              </a:rPr>
              <a:t>2</a:t>
            </a:r>
            <a:r>
              <a:rPr sz="1800" b="1" spc="-15" dirty="0">
                <a:latin typeface="Calibri"/>
                <a:cs typeface="Calibri"/>
              </a:rPr>
              <a:t> </a:t>
            </a:r>
            <a:r>
              <a:rPr sz="1800" b="1" spc="-10" dirty="0">
                <a:latin typeface="Calibri"/>
                <a:cs typeface="Calibri"/>
              </a:rPr>
              <a:t>calls</a:t>
            </a:r>
            <a:r>
              <a:rPr sz="1800" spc="-10" dirty="0">
                <a:latin typeface="Calibri"/>
                <a:cs typeface="Calibri"/>
              </a:rPr>
              <a:t>).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42301" y="3527488"/>
            <a:ext cx="38963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7815" indent="-285115">
              <a:lnSpc>
                <a:spcPct val="100000"/>
              </a:lnSpc>
              <a:spcBef>
                <a:spcPts val="100"/>
              </a:spcBef>
              <a:buClr>
                <a:srgbClr val="4966AC"/>
              </a:buClr>
              <a:buSzPct val="113888"/>
              <a:buFont typeface="Segoe UI Symbol"/>
              <a:buChar char="▪"/>
              <a:tabLst>
                <a:tab pos="297815" algn="l"/>
              </a:tabLst>
            </a:pPr>
            <a:r>
              <a:rPr sz="1800" dirty="0">
                <a:latin typeface="Calibri"/>
                <a:cs typeface="Calibri"/>
              </a:rPr>
              <a:t>Insight:</a:t>
            </a:r>
            <a:r>
              <a:rPr sz="1800" spc="-9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Gurucool</a:t>
            </a:r>
            <a:r>
              <a:rPr sz="1800" spc="-8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dominates</a:t>
            </a:r>
            <a:r>
              <a:rPr sz="1800" spc="-8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usage</a:t>
            </a:r>
            <a:r>
              <a:rPr sz="1800" spc="-75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but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328051" y="3746944"/>
            <a:ext cx="3592195" cy="519430"/>
          </a:xfrm>
          <a:prstGeom prst="rect">
            <a:avLst/>
          </a:prstGeom>
        </p:spPr>
        <p:txBody>
          <a:bodyPr vert="horz" wrap="square" lIns="0" tIns="67310" rIns="0" bIns="0" rtlCol="0">
            <a:spAutoFit/>
          </a:bodyPr>
          <a:lstStyle/>
          <a:p>
            <a:pPr marL="12700" marR="5080">
              <a:lnSpc>
                <a:spcPct val="80000"/>
              </a:lnSpc>
              <a:spcBef>
                <a:spcPts val="530"/>
              </a:spcBef>
            </a:pPr>
            <a:r>
              <a:rPr sz="1800" dirty="0">
                <a:latin typeface="Calibri"/>
                <a:cs typeface="Calibri"/>
              </a:rPr>
              <a:t>needs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urgent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UX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and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performance </a:t>
            </a:r>
            <a:r>
              <a:rPr sz="1800" dirty="0">
                <a:latin typeface="Calibri"/>
                <a:cs typeface="Calibri"/>
              </a:rPr>
              <a:t>improvements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due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to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low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satisfaction.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5856236" y="1720646"/>
            <a:ext cx="5470525" cy="4410710"/>
            <a:chOff x="5856236" y="1720646"/>
            <a:chExt cx="5470525" cy="4410710"/>
          </a:xfrm>
        </p:grpSpPr>
        <p:sp>
          <p:nvSpPr>
            <p:cNvPr id="7" name="object 7"/>
            <p:cNvSpPr/>
            <p:nvPr/>
          </p:nvSpPr>
          <p:spPr>
            <a:xfrm>
              <a:off x="5856236" y="1720646"/>
              <a:ext cx="5470525" cy="4410710"/>
            </a:xfrm>
            <a:custGeom>
              <a:avLst/>
              <a:gdLst/>
              <a:ahLst/>
              <a:cxnLst/>
              <a:rect l="l" t="t" r="r" b="b"/>
              <a:pathLst>
                <a:path w="5470525" h="4410710">
                  <a:moveTo>
                    <a:pt x="5470525" y="0"/>
                  </a:moveTo>
                  <a:lnTo>
                    <a:pt x="0" y="0"/>
                  </a:lnTo>
                  <a:lnTo>
                    <a:pt x="0" y="4410329"/>
                  </a:lnTo>
                  <a:lnTo>
                    <a:pt x="5470525" y="4410329"/>
                  </a:lnTo>
                  <a:lnTo>
                    <a:pt x="5470525" y="0"/>
                  </a:lnTo>
                  <a:close/>
                </a:path>
              </a:pathLst>
            </a:custGeom>
            <a:solidFill>
              <a:srgbClr val="DADF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056969" y="3133940"/>
              <a:ext cx="5069205" cy="2273935"/>
            </a:xfrm>
            <a:custGeom>
              <a:avLst/>
              <a:gdLst/>
              <a:ahLst/>
              <a:cxnLst/>
              <a:rect l="l" t="t" r="r" b="b"/>
              <a:pathLst>
                <a:path w="5069205" h="2273935">
                  <a:moveTo>
                    <a:pt x="2534530" y="994130"/>
                  </a:moveTo>
                  <a:lnTo>
                    <a:pt x="5065538" y="1196530"/>
                  </a:lnTo>
                  <a:lnTo>
                    <a:pt x="5067079" y="1181571"/>
                  </a:lnTo>
                  <a:lnTo>
                    <a:pt x="5068178" y="1166604"/>
                  </a:lnTo>
                  <a:lnTo>
                    <a:pt x="5068837" y="1151630"/>
                  </a:lnTo>
                  <a:lnTo>
                    <a:pt x="5069056" y="1136650"/>
                  </a:lnTo>
                  <a:lnTo>
                    <a:pt x="5068221" y="1107503"/>
                  </a:lnTo>
                  <a:lnTo>
                    <a:pt x="5061607" y="1049733"/>
                  </a:lnTo>
                  <a:lnTo>
                    <a:pt x="5048534" y="992720"/>
                  </a:lnTo>
                  <a:lnTo>
                    <a:pt x="5029169" y="936539"/>
                  </a:lnTo>
                  <a:lnTo>
                    <a:pt x="5003676" y="881263"/>
                  </a:lnTo>
                  <a:lnTo>
                    <a:pt x="4972218" y="826966"/>
                  </a:lnTo>
                  <a:lnTo>
                    <a:pt x="4934961" y="773722"/>
                  </a:lnTo>
                  <a:lnTo>
                    <a:pt x="4892069" y="721604"/>
                  </a:lnTo>
                  <a:lnTo>
                    <a:pt x="4843705" y="670686"/>
                  </a:lnTo>
                  <a:lnTo>
                    <a:pt x="4790036" y="621041"/>
                  </a:lnTo>
                  <a:lnTo>
                    <a:pt x="4731224" y="572745"/>
                  </a:lnTo>
                  <a:lnTo>
                    <a:pt x="4699941" y="549125"/>
                  </a:lnTo>
                  <a:lnTo>
                    <a:pt x="4667434" y="525869"/>
                  </a:lnTo>
                  <a:lnTo>
                    <a:pt x="4633724" y="502988"/>
                  </a:lnTo>
                  <a:lnTo>
                    <a:pt x="4598832" y="480489"/>
                  </a:lnTo>
                  <a:lnTo>
                    <a:pt x="4562777" y="458382"/>
                  </a:lnTo>
                  <a:lnTo>
                    <a:pt x="4525580" y="436677"/>
                  </a:lnTo>
                  <a:lnTo>
                    <a:pt x="4487262" y="415383"/>
                  </a:lnTo>
                  <a:lnTo>
                    <a:pt x="4447844" y="394508"/>
                  </a:lnTo>
                  <a:lnTo>
                    <a:pt x="4407346" y="374063"/>
                  </a:lnTo>
                  <a:lnTo>
                    <a:pt x="4365788" y="354055"/>
                  </a:lnTo>
                  <a:lnTo>
                    <a:pt x="4323191" y="334495"/>
                  </a:lnTo>
                  <a:lnTo>
                    <a:pt x="4279576" y="315392"/>
                  </a:lnTo>
                  <a:lnTo>
                    <a:pt x="4234963" y="296755"/>
                  </a:lnTo>
                  <a:lnTo>
                    <a:pt x="4189373" y="278593"/>
                  </a:lnTo>
                  <a:lnTo>
                    <a:pt x="4142827" y="260915"/>
                  </a:lnTo>
                  <a:lnTo>
                    <a:pt x="4095344" y="243731"/>
                  </a:lnTo>
                  <a:lnTo>
                    <a:pt x="4046945" y="227049"/>
                  </a:lnTo>
                  <a:lnTo>
                    <a:pt x="3997652" y="210880"/>
                  </a:lnTo>
                  <a:lnTo>
                    <a:pt x="3947483" y="195231"/>
                  </a:lnTo>
                  <a:lnTo>
                    <a:pt x="3896461" y="180114"/>
                  </a:lnTo>
                  <a:lnTo>
                    <a:pt x="3844606" y="165535"/>
                  </a:lnTo>
                  <a:lnTo>
                    <a:pt x="3791938" y="151506"/>
                  </a:lnTo>
                  <a:lnTo>
                    <a:pt x="3738477" y="138035"/>
                  </a:lnTo>
                  <a:lnTo>
                    <a:pt x="3684245" y="125131"/>
                  </a:lnTo>
                  <a:lnTo>
                    <a:pt x="3629261" y="112804"/>
                  </a:lnTo>
                  <a:lnTo>
                    <a:pt x="3573547" y="101062"/>
                  </a:lnTo>
                  <a:lnTo>
                    <a:pt x="3517123" y="89915"/>
                  </a:lnTo>
                  <a:lnTo>
                    <a:pt x="3460009" y="79372"/>
                  </a:lnTo>
                  <a:lnTo>
                    <a:pt x="3402226" y="69443"/>
                  </a:lnTo>
                  <a:lnTo>
                    <a:pt x="3343795" y="60137"/>
                  </a:lnTo>
                  <a:lnTo>
                    <a:pt x="3284735" y="51462"/>
                  </a:lnTo>
                  <a:lnTo>
                    <a:pt x="3225069" y="43428"/>
                  </a:lnTo>
                  <a:lnTo>
                    <a:pt x="3164816" y="36044"/>
                  </a:lnTo>
                  <a:lnTo>
                    <a:pt x="3103996" y="29320"/>
                  </a:lnTo>
                  <a:lnTo>
                    <a:pt x="3042631" y="23265"/>
                  </a:lnTo>
                  <a:lnTo>
                    <a:pt x="2980740" y="17887"/>
                  </a:lnTo>
                  <a:lnTo>
                    <a:pt x="2918345" y="13197"/>
                  </a:lnTo>
                  <a:lnTo>
                    <a:pt x="2855466" y="9203"/>
                  </a:lnTo>
                  <a:lnTo>
                    <a:pt x="2792124" y="5914"/>
                  </a:lnTo>
                  <a:lnTo>
                    <a:pt x="2728338" y="3340"/>
                  </a:lnTo>
                  <a:lnTo>
                    <a:pt x="2664130" y="1490"/>
                  </a:lnTo>
                  <a:lnTo>
                    <a:pt x="2599521" y="374"/>
                  </a:lnTo>
                  <a:lnTo>
                    <a:pt x="2534530" y="0"/>
                  </a:lnTo>
                  <a:lnTo>
                    <a:pt x="2534530" y="994130"/>
                  </a:lnTo>
                </a:path>
                <a:path w="5069205" h="2273935">
                  <a:moveTo>
                    <a:pt x="2534530" y="994130"/>
                  </a:moveTo>
                  <a:lnTo>
                    <a:pt x="5065475" y="1197051"/>
                  </a:lnTo>
                  <a:lnTo>
                    <a:pt x="5065500" y="1196873"/>
                  </a:lnTo>
                  <a:lnTo>
                    <a:pt x="5065525" y="1196708"/>
                  </a:lnTo>
                  <a:lnTo>
                    <a:pt x="5065538" y="1196530"/>
                  </a:lnTo>
                  <a:lnTo>
                    <a:pt x="2534530" y="994130"/>
                  </a:lnTo>
                </a:path>
                <a:path w="5069205" h="2273935">
                  <a:moveTo>
                    <a:pt x="2534530" y="994130"/>
                  </a:moveTo>
                  <a:lnTo>
                    <a:pt x="2534530" y="0"/>
                  </a:lnTo>
                  <a:lnTo>
                    <a:pt x="2469539" y="374"/>
                  </a:lnTo>
                  <a:lnTo>
                    <a:pt x="2404929" y="1490"/>
                  </a:lnTo>
                  <a:lnTo>
                    <a:pt x="2340721" y="3340"/>
                  </a:lnTo>
                  <a:lnTo>
                    <a:pt x="2276935" y="5914"/>
                  </a:lnTo>
                  <a:lnTo>
                    <a:pt x="2213593" y="9203"/>
                  </a:lnTo>
                  <a:lnTo>
                    <a:pt x="2150714" y="13197"/>
                  </a:lnTo>
                  <a:lnTo>
                    <a:pt x="2088319" y="17887"/>
                  </a:lnTo>
                  <a:lnTo>
                    <a:pt x="2026428" y="23265"/>
                  </a:lnTo>
                  <a:lnTo>
                    <a:pt x="1965063" y="29320"/>
                  </a:lnTo>
                  <a:lnTo>
                    <a:pt x="1904243" y="36044"/>
                  </a:lnTo>
                  <a:lnTo>
                    <a:pt x="1843990" y="43428"/>
                  </a:lnTo>
                  <a:lnTo>
                    <a:pt x="1784323" y="51462"/>
                  </a:lnTo>
                  <a:lnTo>
                    <a:pt x="1725264" y="60137"/>
                  </a:lnTo>
                  <a:lnTo>
                    <a:pt x="1666833" y="69443"/>
                  </a:lnTo>
                  <a:lnTo>
                    <a:pt x="1609050" y="79372"/>
                  </a:lnTo>
                  <a:lnTo>
                    <a:pt x="1551936" y="89915"/>
                  </a:lnTo>
                  <a:lnTo>
                    <a:pt x="1495512" y="101062"/>
                  </a:lnTo>
                  <a:lnTo>
                    <a:pt x="1439797" y="112804"/>
                  </a:lnTo>
                  <a:lnTo>
                    <a:pt x="1384814" y="125131"/>
                  </a:lnTo>
                  <a:lnTo>
                    <a:pt x="1330581" y="138035"/>
                  </a:lnTo>
                  <a:lnTo>
                    <a:pt x="1277121" y="151506"/>
                  </a:lnTo>
                  <a:lnTo>
                    <a:pt x="1224452" y="165535"/>
                  </a:lnTo>
                  <a:lnTo>
                    <a:pt x="1172597" y="180114"/>
                  </a:lnTo>
                  <a:lnTo>
                    <a:pt x="1121575" y="195231"/>
                  </a:lnTo>
                  <a:lnTo>
                    <a:pt x="1071406" y="210880"/>
                  </a:lnTo>
                  <a:lnTo>
                    <a:pt x="1022113" y="227049"/>
                  </a:lnTo>
                  <a:lnTo>
                    <a:pt x="973714" y="243731"/>
                  </a:lnTo>
                  <a:lnTo>
                    <a:pt x="926231" y="260915"/>
                  </a:lnTo>
                  <a:lnTo>
                    <a:pt x="879684" y="278593"/>
                  </a:lnTo>
                  <a:lnTo>
                    <a:pt x="834094" y="296755"/>
                  </a:lnTo>
                  <a:lnTo>
                    <a:pt x="789481" y="315392"/>
                  </a:lnTo>
                  <a:lnTo>
                    <a:pt x="745866" y="334495"/>
                  </a:lnTo>
                  <a:lnTo>
                    <a:pt x="703269" y="354055"/>
                  </a:lnTo>
                  <a:lnTo>
                    <a:pt x="661711" y="374063"/>
                  </a:lnTo>
                  <a:lnTo>
                    <a:pt x="621213" y="394508"/>
                  </a:lnTo>
                  <a:lnTo>
                    <a:pt x="581795" y="415383"/>
                  </a:lnTo>
                  <a:lnTo>
                    <a:pt x="543477" y="436677"/>
                  </a:lnTo>
                  <a:lnTo>
                    <a:pt x="506280" y="458382"/>
                  </a:lnTo>
                  <a:lnTo>
                    <a:pt x="470225" y="480489"/>
                  </a:lnTo>
                  <a:lnTo>
                    <a:pt x="435332" y="502988"/>
                  </a:lnTo>
                  <a:lnTo>
                    <a:pt x="401622" y="525869"/>
                  </a:lnTo>
                  <a:lnTo>
                    <a:pt x="369116" y="549125"/>
                  </a:lnTo>
                  <a:lnTo>
                    <a:pt x="337833" y="572745"/>
                  </a:lnTo>
                  <a:lnTo>
                    <a:pt x="307794" y="596720"/>
                  </a:lnTo>
                  <a:lnTo>
                    <a:pt x="251533" y="645700"/>
                  </a:lnTo>
                  <a:lnTo>
                    <a:pt x="200495" y="695990"/>
                  </a:lnTo>
                  <a:lnTo>
                    <a:pt x="154847" y="747517"/>
                  </a:lnTo>
                  <a:lnTo>
                    <a:pt x="114751" y="800208"/>
                  </a:lnTo>
                  <a:lnTo>
                    <a:pt x="80373" y="853988"/>
                  </a:lnTo>
                  <a:lnTo>
                    <a:pt x="51877" y="908784"/>
                  </a:lnTo>
                  <a:lnTo>
                    <a:pt x="29427" y="964521"/>
                  </a:lnTo>
                  <a:lnTo>
                    <a:pt x="13188" y="1021127"/>
                  </a:lnTo>
                  <a:lnTo>
                    <a:pt x="3324" y="1078528"/>
                  </a:lnTo>
                  <a:lnTo>
                    <a:pt x="0" y="1136650"/>
                  </a:lnTo>
                  <a:lnTo>
                    <a:pt x="834" y="1165796"/>
                  </a:lnTo>
                  <a:lnTo>
                    <a:pt x="7449" y="1223568"/>
                  </a:lnTo>
                  <a:lnTo>
                    <a:pt x="20521" y="1280581"/>
                  </a:lnTo>
                  <a:lnTo>
                    <a:pt x="39886" y="1336763"/>
                  </a:lnTo>
                  <a:lnTo>
                    <a:pt x="65380" y="1392040"/>
                  </a:lnTo>
                  <a:lnTo>
                    <a:pt x="96837" y="1446338"/>
                  </a:lnTo>
                  <a:lnTo>
                    <a:pt x="134095" y="1499583"/>
                  </a:lnTo>
                  <a:lnTo>
                    <a:pt x="176987" y="1551702"/>
                  </a:lnTo>
                  <a:lnTo>
                    <a:pt x="225351" y="1602621"/>
                  </a:lnTo>
                  <a:lnTo>
                    <a:pt x="279021" y="1652266"/>
                  </a:lnTo>
                  <a:lnTo>
                    <a:pt x="337833" y="1700563"/>
                  </a:lnTo>
                  <a:lnTo>
                    <a:pt x="369116" y="1724183"/>
                  </a:lnTo>
                  <a:lnTo>
                    <a:pt x="401622" y="1747439"/>
                  </a:lnTo>
                  <a:lnTo>
                    <a:pt x="435332" y="1770321"/>
                  </a:lnTo>
                  <a:lnTo>
                    <a:pt x="470225" y="1792820"/>
                  </a:lnTo>
                  <a:lnTo>
                    <a:pt x="506280" y="1814927"/>
                  </a:lnTo>
                  <a:lnTo>
                    <a:pt x="543477" y="1836632"/>
                  </a:lnTo>
                  <a:lnTo>
                    <a:pt x="581795" y="1857927"/>
                  </a:lnTo>
                  <a:lnTo>
                    <a:pt x="621213" y="1878801"/>
                  </a:lnTo>
                  <a:lnTo>
                    <a:pt x="661711" y="1899247"/>
                  </a:lnTo>
                  <a:lnTo>
                    <a:pt x="703269" y="1919255"/>
                  </a:lnTo>
                  <a:lnTo>
                    <a:pt x="745866" y="1938815"/>
                  </a:lnTo>
                  <a:lnTo>
                    <a:pt x="789481" y="1957918"/>
                  </a:lnTo>
                  <a:lnTo>
                    <a:pt x="834094" y="1976556"/>
                  </a:lnTo>
                  <a:lnTo>
                    <a:pt x="879684" y="1994718"/>
                  </a:lnTo>
                  <a:lnTo>
                    <a:pt x="926231" y="2012396"/>
                  </a:lnTo>
                  <a:lnTo>
                    <a:pt x="973714" y="2029580"/>
                  </a:lnTo>
                  <a:lnTo>
                    <a:pt x="1022113" y="2046262"/>
                  </a:lnTo>
                  <a:lnTo>
                    <a:pt x="1071406" y="2062431"/>
                  </a:lnTo>
                  <a:lnTo>
                    <a:pt x="1121575" y="2078080"/>
                  </a:lnTo>
                  <a:lnTo>
                    <a:pt x="1172597" y="2093197"/>
                  </a:lnTo>
                  <a:lnTo>
                    <a:pt x="1224452" y="2107776"/>
                  </a:lnTo>
                  <a:lnTo>
                    <a:pt x="1277121" y="2121805"/>
                  </a:lnTo>
                  <a:lnTo>
                    <a:pt x="1330581" y="2135276"/>
                  </a:lnTo>
                  <a:lnTo>
                    <a:pt x="1384814" y="2148180"/>
                  </a:lnTo>
                  <a:lnTo>
                    <a:pt x="1439797" y="2160508"/>
                  </a:lnTo>
                  <a:lnTo>
                    <a:pt x="1495512" y="2172250"/>
                  </a:lnTo>
                  <a:lnTo>
                    <a:pt x="1551936" y="2183396"/>
                  </a:lnTo>
                  <a:lnTo>
                    <a:pt x="1609050" y="2193939"/>
                  </a:lnTo>
                  <a:lnTo>
                    <a:pt x="1666833" y="2203868"/>
                  </a:lnTo>
                  <a:lnTo>
                    <a:pt x="1725264" y="2213175"/>
                  </a:lnTo>
                  <a:lnTo>
                    <a:pt x="1784323" y="2221850"/>
                  </a:lnTo>
                  <a:lnTo>
                    <a:pt x="1843990" y="2229884"/>
                  </a:lnTo>
                  <a:lnTo>
                    <a:pt x="1904243" y="2237267"/>
                  </a:lnTo>
                  <a:lnTo>
                    <a:pt x="1965063" y="2243991"/>
                  </a:lnTo>
                  <a:lnTo>
                    <a:pt x="2026428" y="2250047"/>
                  </a:lnTo>
                  <a:lnTo>
                    <a:pt x="2088319" y="2255424"/>
                  </a:lnTo>
                  <a:lnTo>
                    <a:pt x="2150714" y="2260115"/>
                  </a:lnTo>
                  <a:lnTo>
                    <a:pt x="2213593" y="2264109"/>
                  </a:lnTo>
                  <a:lnTo>
                    <a:pt x="2276935" y="2267398"/>
                  </a:lnTo>
                  <a:lnTo>
                    <a:pt x="2340721" y="2269971"/>
                  </a:lnTo>
                  <a:lnTo>
                    <a:pt x="2404929" y="2271821"/>
                  </a:lnTo>
                  <a:lnTo>
                    <a:pt x="2469539" y="2272938"/>
                  </a:lnTo>
                  <a:lnTo>
                    <a:pt x="2534530" y="2273312"/>
                  </a:lnTo>
                  <a:lnTo>
                    <a:pt x="2599176" y="2272942"/>
                  </a:lnTo>
                  <a:lnTo>
                    <a:pt x="2663459" y="2271837"/>
                  </a:lnTo>
                  <a:lnTo>
                    <a:pt x="2727357" y="2270006"/>
                  </a:lnTo>
                  <a:lnTo>
                    <a:pt x="2790850" y="2267459"/>
                  </a:lnTo>
                  <a:lnTo>
                    <a:pt x="2853917" y="2264204"/>
                  </a:lnTo>
                  <a:lnTo>
                    <a:pt x="2916537" y="2260249"/>
                  </a:lnTo>
                  <a:lnTo>
                    <a:pt x="2978689" y="2255604"/>
                  </a:lnTo>
                  <a:lnTo>
                    <a:pt x="3040352" y="2250278"/>
                  </a:lnTo>
                  <a:lnTo>
                    <a:pt x="3101505" y="2244280"/>
                  </a:lnTo>
                  <a:lnTo>
                    <a:pt x="3162128" y="2237618"/>
                  </a:lnTo>
                  <a:lnTo>
                    <a:pt x="3222200" y="2230301"/>
                  </a:lnTo>
                  <a:lnTo>
                    <a:pt x="3281699" y="2222339"/>
                  </a:lnTo>
                  <a:lnTo>
                    <a:pt x="3340605" y="2213739"/>
                  </a:lnTo>
                  <a:lnTo>
                    <a:pt x="3398897" y="2204512"/>
                  </a:lnTo>
                  <a:lnTo>
                    <a:pt x="3456554" y="2194665"/>
                  </a:lnTo>
                  <a:lnTo>
                    <a:pt x="3513555" y="2184208"/>
                  </a:lnTo>
                  <a:lnTo>
                    <a:pt x="3569879" y="2173150"/>
                  </a:lnTo>
                  <a:lnTo>
                    <a:pt x="3625506" y="2161499"/>
                  </a:lnTo>
                  <a:lnTo>
                    <a:pt x="3680414" y="2149264"/>
                  </a:lnTo>
                  <a:lnTo>
                    <a:pt x="3734583" y="2136455"/>
                  </a:lnTo>
                  <a:lnTo>
                    <a:pt x="3787992" y="2123080"/>
                  </a:lnTo>
                  <a:lnTo>
                    <a:pt x="3840620" y="2109147"/>
                  </a:lnTo>
                  <a:lnTo>
                    <a:pt x="3892445" y="2094667"/>
                  </a:lnTo>
                  <a:lnTo>
                    <a:pt x="3943448" y="2079647"/>
                  </a:lnTo>
                  <a:lnTo>
                    <a:pt x="3993607" y="2064098"/>
                  </a:lnTo>
                  <a:lnTo>
                    <a:pt x="4042901" y="2048026"/>
                  </a:lnTo>
                  <a:lnTo>
                    <a:pt x="4091309" y="2031442"/>
                  </a:lnTo>
                  <a:lnTo>
                    <a:pt x="4138812" y="2014354"/>
                  </a:lnTo>
                  <a:lnTo>
                    <a:pt x="4185387" y="1996772"/>
                  </a:lnTo>
                  <a:lnTo>
                    <a:pt x="4231013" y="1978703"/>
                  </a:lnTo>
                  <a:lnTo>
                    <a:pt x="4275671" y="1960157"/>
                  </a:lnTo>
                  <a:lnTo>
                    <a:pt x="4319339" y="1941143"/>
                  </a:lnTo>
                  <a:lnTo>
                    <a:pt x="4361996" y="1921670"/>
                  </a:lnTo>
                  <a:lnTo>
                    <a:pt x="4403621" y="1901746"/>
                  </a:lnTo>
                  <a:lnTo>
                    <a:pt x="4444194" y="1881381"/>
                  </a:lnTo>
                  <a:lnTo>
                    <a:pt x="4483693" y="1860583"/>
                  </a:lnTo>
                  <a:lnTo>
                    <a:pt x="4522097" y="1839361"/>
                  </a:lnTo>
                  <a:lnTo>
                    <a:pt x="4559387" y="1817725"/>
                  </a:lnTo>
                  <a:lnTo>
                    <a:pt x="4595540" y="1795682"/>
                  </a:lnTo>
                  <a:lnTo>
                    <a:pt x="4630537" y="1773242"/>
                  </a:lnTo>
                  <a:lnTo>
                    <a:pt x="4664355" y="1750414"/>
                  </a:lnTo>
                  <a:lnTo>
                    <a:pt x="4696975" y="1727206"/>
                  </a:lnTo>
                  <a:lnTo>
                    <a:pt x="4728375" y="1703628"/>
                  </a:lnTo>
                  <a:lnTo>
                    <a:pt x="4758535" y="1679688"/>
                  </a:lnTo>
                  <a:lnTo>
                    <a:pt x="4815049" y="1630759"/>
                  </a:lnTo>
                  <a:lnTo>
                    <a:pt x="4866351" y="1580490"/>
                  </a:lnTo>
                  <a:lnTo>
                    <a:pt x="4912273" y="1528951"/>
                  </a:lnTo>
                  <a:lnTo>
                    <a:pt x="4952648" y="1476215"/>
                  </a:lnTo>
                  <a:lnTo>
                    <a:pt x="4987309" y="1422352"/>
                  </a:lnTo>
                  <a:lnTo>
                    <a:pt x="5016089" y="1367433"/>
                  </a:lnTo>
                  <a:lnTo>
                    <a:pt x="5038822" y="1311529"/>
                  </a:lnTo>
                  <a:lnTo>
                    <a:pt x="5055339" y="1254711"/>
                  </a:lnTo>
                  <a:lnTo>
                    <a:pt x="5065475" y="1197051"/>
                  </a:lnTo>
                  <a:lnTo>
                    <a:pt x="2534530" y="994130"/>
                  </a:lnTo>
                </a:path>
              </a:pathLst>
            </a:custGeom>
            <a:ln w="253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8591499" y="3592766"/>
              <a:ext cx="2583180" cy="737870"/>
            </a:xfrm>
            <a:custGeom>
              <a:avLst/>
              <a:gdLst/>
              <a:ahLst/>
              <a:cxnLst/>
              <a:rect l="l" t="t" r="r" b="b"/>
              <a:pathLst>
                <a:path w="2583179" h="737870">
                  <a:moveTo>
                    <a:pt x="0" y="0"/>
                  </a:moveTo>
                  <a:lnTo>
                    <a:pt x="0" y="535305"/>
                  </a:lnTo>
                  <a:lnTo>
                    <a:pt x="2531008" y="737704"/>
                  </a:lnTo>
                  <a:lnTo>
                    <a:pt x="2582799" y="194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7365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8591499" y="2641422"/>
              <a:ext cx="2583180" cy="1689100"/>
            </a:xfrm>
            <a:custGeom>
              <a:avLst/>
              <a:gdLst/>
              <a:ahLst/>
              <a:cxnLst/>
              <a:rect l="l" t="t" r="r" b="b"/>
              <a:pathLst>
                <a:path w="2583179" h="1689100">
                  <a:moveTo>
                    <a:pt x="0" y="951344"/>
                  </a:moveTo>
                  <a:lnTo>
                    <a:pt x="2582799" y="1145552"/>
                  </a:lnTo>
                  <a:lnTo>
                    <a:pt x="2531008" y="1689049"/>
                  </a:lnTo>
                  <a:lnTo>
                    <a:pt x="0" y="1486649"/>
                  </a:lnTo>
                </a:path>
                <a:path w="2583179" h="1689100">
                  <a:moveTo>
                    <a:pt x="0" y="951344"/>
                  </a:moveTo>
                  <a:lnTo>
                    <a:pt x="0" y="0"/>
                  </a:lnTo>
                  <a:lnTo>
                    <a:pt x="0" y="492518"/>
                  </a:lnTo>
                  <a:lnTo>
                    <a:pt x="0" y="1486649"/>
                  </a:lnTo>
                </a:path>
              </a:pathLst>
            </a:custGeom>
            <a:ln w="253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8591499" y="3592766"/>
              <a:ext cx="2583180" cy="738505"/>
            </a:xfrm>
            <a:custGeom>
              <a:avLst/>
              <a:gdLst/>
              <a:ahLst/>
              <a:cxnLst/>
              <a:rect l="l" t="t" r="r" b="b"/>
              <a:pathLst>
                <a:path w="2583179" h="738504">
                  <a:moveTo>
                    <a:pt x="0" y="535305"/>
                  </a:moveTo>
                  <a:lnTo>
                    <a:pt x="2530944" y="738225"/>
                  </a:lnTo>
                  <a:lnTo>
                    <a:pt x="2530994" y="737704"/>
                  </a:lnTo>
                  <a:lnTo>
                    <a:pt x="0" y="535305"/>
                  </a:lnTo>
                  <a:close/>
                </a:path>
                <a:path w="2583179" h="738504">
                  <a:moveTo>
                    <a:pt x="0" y="0"/>
                  </a:moveTo>
                  <a:lnTo>
                    <a:pt x="0" y="535305"/>
                  </a:lnTo>
                  <a:lnTo>
                    <a:pt x="2531008" y="737704"/>
                  </a:lnTo>
                  <a:lnTo>
                    <a:pt x="2582735" y="194704"/>
                  </a:lnTo>
                  <a:lnTo>
                    <a:pt x="0" y="0"/>
                  </a:lnTo>
                  <a:close/>
                </a:path>
                <a:path w="2583179" h="738504">
                  <a:moveTo>
                    <a:pt x="0" y="0"/>
                  </a:moveTo>
                  <a:lnTo>
                    <a:pt x="2582751" y="194704"/>
                  </a:lnTo>
                  <a:lnTo>
                    <a:pt x="2582799" y="194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41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591499" y="3592766"/>
              <a:ext cx="2583180" cy="738505"/>
            </a:xfrm>
            <a:custGeom>
              <a:avLst/>
              <a:gdLst/>
              <a:ahLst/>
              <a:cxnLst/>
              <a:rect l="l" t="t" r="r" b="b"/>
              <a:pathLst>
                <a:path w="2583179" h="738504">
                  <a:moveTo>
                    <a:pt x="0" y="0"/>
                  </a:moveTo>
                  <a:lnTo>
                    <a:pt x="2582735" y="194703"/>
                  </a:lnTo>
                  <a:lnTo>
                    <a:pt x="2530944" y="738225"/>
                  </a:lnTo>
                  <a:lnTo>
                    <a:pt x="0" y="535305"/>
                  </a:lnTo>
                </a:path>
                <a:path w="2583179" h="738504">
                  <a:moveTo>
                    <a:pt x="0" y="0"/>
                  </a:moveTo>
                  <a:lnTo>
                    <a:pt x="2582799" y="194208"/>
                  </a:lnTo>
                  <a:lnTo>
                    <a:pt x="2531008" y="737704"/>
                  </a:lnTo>
                  <a:lnTo>
                    <a:pt x="0" y="535305"/>
                  </a:lnTo>
                </a:path>
              </a:pathLst>
            </a:custGeom>
            <a:ln w="253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8591499" y="3592766"/>
              <a:ext cx="2583180" cy="738505"/>
            </a:xfrm>
            <a:custGeom>
              <a:avLst/>
              <a:gdLst/>
              <a:ahLst/>
              <a:cxnLst/>
              <a:rect l="l" t="t" r="r" b="b"/>
              <a:pathLst>
                <a:path w="2583179" h="738504">
                  <a:moveTo>
                    <a:pt x="0" y="0"/>
                  </a:moveTo>
                  <a:lnTo>
                    <a:pt x="0" y="535305"/>
                  </a:lnTo>
                  <a:lnTo>
                    <a:pt x="2530944" y="738225"/>
                  </a:lnTo>
                  <a:lnTo>
                    <a:pt x="2582735" y="1947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B6F8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8591499" y="2641422"/>
              <a:ext cx="2583180" cy="1689735"/>
            </a:xfrm>
            <a:custGeom>
              <a:avLst/>
              <a:gdLst/>
              <a:ahLst/>
              <a:cxnLst/>
              <a:rect l="l" t="t" r="r" b="b"/>
              <a:pathLst>
                <a:path w="2583179" h="1689735">
                  <a:moveTo>
                    <a:pt x="0" y="951344"/>
                  </a:moveTo>
                  <a:lnTo>
                    <a:pt x="0" y="0"/>
                  </a:lnTo>
                  <a:lnTo>
                    <a:pt x="0" y="492518"/>
                  </a:lnTo>
                  <a:lnTo>
                    <a:pt x="0" y="1486649"/>
                  </a:lnTo>
                </a:path>
                <a:path w="2583179" h="1689735">
                  <a:moveTo>
                    <a:pt x="0" y="951344"/>
                  </a:moveTo>
                  <a:lnTo>
                    <a:pt x="2582735" y="1146048"/>
                  </a:lnTo>
                  <a:lnTo>
                    <a:pt x="2530944" y="1689569"/>
                  </a:lnTo>
                  <a:lnTo>
                    <a:pt x="0" y="1486649"/>
                  </a:lnTo>
                </a:path>
              </a:pathLst>
            </a:custGeom>
            <a:ln w="253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05455" y="2628722"/>
              <a:ext cx="5184781" cy="2778531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8591499" y="3592766"/>
              <a:ext cx="2583180" cy="194945"/>
            </a:xfrm>
            <a:custGeom>
              <a:avLst/>
              <a:gdLst/>
              <a:ahLst/>
              <a:cxnLst/>
              <a:rect l="l" t="t" r="r" b="b"/>
              <a:pathLst>
                <a:path w="2583179" h="194945">
                  <a:moveTo>
                    <a:pt x="0" y="0"/>
                  </a:moveTo>
                  <a:lnTo>
                    <a:pt x="2582735" y="194703"/>
                  </a:lnTo>
                  <a:lnTo>
                    <a:pt x="2582799" y="194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966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8591499" y="3592766"/>
              <a:ext cx="2583180" cy="194945"/>
            </a:xfrm>
            <a:custGeom>
              <a:avLst/>
              <a:gdLst/>
              <a:ahLst/>
              <a:cxnLst/>
              <a:rect l="l" t="t" r="r" b="b"/>
              <a:pathLst>
                <a:path w="2583179" h="194945">
                  <a:moveTo>
                    <a:pt x="0" y="0"/>
                  </a:moveTo>
                  <a:lnTo>
                    <a:pt x="2582735" y="194703"/>
                  </a:lnTo>
                  <a:lnTo>
                    <a:pt x="2582760" y="194538"/>
                  </a:lnTo>
                  <a:lnTo>
                    <a:pt x="2582773" y="194373"/>
                  </a:lnTo>
                  <a:lnTo>
                    <a:pt x="2582799" y="194208"/>
                  </a:lnTo>
                  <a:lnTo>
                    <a:pt x="0" y="0"/>
                  </a:lnTo>
                </a:path>
              </a:pathLst>
            </a:custGeom>
            <a:ln w="253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6005455" y="2641422"/>
              <a:ext cx="5168900" cy="2181860"/>
            </a:xfrm>
            <a:custGeom>
              <a:avLst/>
              <a:gdLst/>
              <a:ahLst/>
              <a:cxnLst/>
              <a:rect l="l" t="t" r="r" b="b"/>
              <a:pathLst>
                <a:path w="5168900" h="2181860">
                  <a:moveTo>
                    <a:pt x="2586043" y="0"/>
                  </a:moveTo>
                  <a:lnTo>
                    <a:pt x="2520748" y="348"/>
                  </a:lnTo>
                  <a:lnTo>
                    <a:pt x="2455830" y="1387"/>
                  </a:lnTo>
                  <a:lnTo>
                    <a:pt x="2391309" y="3109"/>
                  </a:lnTo>
                  <a:lnTo>
                    <a:pt x="2327204" y="5504"/>
                  </a:lnTo>
                  <a:lnTo>
                    <a:pt x="2263537" y="8565"/>
                  </a:lnTo>
                  <a:lnTo>
                    <a:pt x="2200326" y="12284"/>
                  </a:lnTo>
                  <a:lnTo>
                    <a:pt x="2137592" y="16651"/>
                  </a:lnTo>
                  <a:lnTo>
                    <a:pt x="2075356" y="21658"/>
                  </a:lnTo>
                  <a:lnTo>
                    <a:pt x="2013636" y="27297"/>
                  </a:lnTo>
                  <a:lnTo>
                    <a:pt x="1952453" y="33560"/>
                  </a:lnTo>
                  <a:lnTo>
                    <a:pt x="1891827" y="40437"/>
                  </a:lnTo>
                  <a:lnTo>
                    <a:pt x="1831779" y="47921"/>
                  </a:lnTo>
                  <a:lnTo>
                    <a:pt x="1772327" y="56002"/>
                  </a:lnTo>
                  <a:lnTo>
                    <a:pt x="1713492" y="64674"/>
                  </a:lnTo>
                  <a:lnTo>
                    <a:pt x="1655295" y="73926"/>
                  </a:lnTo>
                  <a:lnTo>
                    <a:pt x="1597754" y="83752"/>
                  </a:lnTo>
                  <a:lnTo>
                    <a:pt x="1540891" y="94141"/>
                  </a:lnTo>
                  <a:lnTo>
                    <a:pt x="1484725" y="105086"/>
                  </a:lnTo>
                  <a:lnTo>
                    <a:pt x="1429275" y="116579"/>
                  </a:lnTo>
                  <a:lnTo>
                    <a:pt x="1374563" y="128611"/>
                  </a:lnTo>
                  <a:lnTo>
                    <a:pt x="1320609" y="141173"/>
                  </a:lnTo>
                  <a:lnTo>
                    <a:pt x="1267431" y="154257"/>
                  </a:lnTo>
                  <a:lnTo>
                    <a:pt x="1215050" y="167854"/>
                  </a:lnTo>
                  <a:lnTo>
                    <a:pt x="1163487" y="181957"/>
                  </a:lnTo>
                  <a:lnTo>
                    <a:pt x="1112761" y="196557"/>
                  </a:lnTo>
                  <a:lnTo>
                    <a:pt x="1062892" y="211644"/>
                  </a:lnTo>
                  <a:lnTo>
                    <a:pt x="1013900" y="227212"/>
                  </a:lnTo>
                  <a:lnTo>
                    <a:pt x="965806" y="243251"/>
                  </a:lnTo>
                  <a:lnTo>
                    <a:pt x="918629" y="259753"/>
                  </a:lnTo>
                  <a:lnTo>
                    <a:pt x="872389" y="276709"/>
                  </a:lnTo>
                  <a:lnTo>
                    <a:pt x="827107" y="294112"/>
                  </a:lnTo>
                  <a:lnTo>
                    <a:pt x="782801" y="311952"/>
                  </a:lnTo>
                  <a:lnTo>
                    <a:pt x="739494" y="330221"/>
                  </a:lnTo>
                  <a:lnTo>
                    <a:pt x="697203" y="348911"/>
                  </a:lnTo>
                  <a:lnTo>
                    <a:pt x="655950" y="368013"/>
                  </a:lnTo>
                  <a:lnTo>
                    <a:pt x="615754" y="387519"/>
                  </a:lnTo>
                  <a:lnTo>
                    <a:pt x="576636" y="407420"/>
                  </a:lnTo>
                  <a:lnTo>
                    <a:pt x="538615" y="427709"/>
                  </a:lnTo>
                  <a:lnTo>
                    <a:pt x="501711" y="448376"/>
                  </a:lnTo>
                  <a:lnTo>
                    <a:pt x="465945" y="469412"/>
                  </a:lnTo>
                  <a:lnTo>
                    <a:pt x="431336" y="490811"/>
                  </a:lnTo>
                  <a:lnTo>
                    <a:pt x="397905" y="512563"/>
                  </a:lnTo>
                  <a:lnTo>
                    <a:pt x="365671" y="534659"/>
                  </a:lnTo>
                  <a:lnTo>
                    <a:pt x="334655" y="557092"/>
                  </a:lnTo>
                  <a:lnTo>
                    <a:pt x="276355" y="602932"/>
                  </a:lnTo>
                  <a:lnTo>
                    <a:pt x="223165" y="650016"/>
                  </a:lnTo>
                  <a:lnTo>
                    <a:pt x="175245" y="698276"/>
                  </a:lnTo>
                  <a:lnTo>
                    <a:pt x="132756" y="747645"/>
                  </a:lnTo>
                  <a:lnTo>
                    <a:pt x="95857" y="798056"/>
                  </a:lnTo>
                  <a:lnTo>
                    <a:pt x="64709" y="849440"/>
                  </a:lnTo>
                  <a:lnTo>
                    <a:pt x="39472" y="901729"/>
                  </a:lnTo>
                  <a:lnTo>
                    <a:pt x="20305" y="954858"/>
                  </a:lnTo>
                  <a:lnTo>
                    <a:pt x="7370" y="1008757"/>
                  </a:lnTo>
                  <a:lnTo>
                    <a:pt x="825" y="1063360"/>
                  </a:lnTo>
                  <a:lnTo>
                    <a:pt x="0" y="1090904"/>
                  </a:lnTo>
                  <a:lnTo>
                    <a:pt x="825" y="1118448"/>
                  </a:lnTo>
                  <a:lnTo>
                    <a:pt x="7370" y="1173051"/>
                  </a:lnTo>
                  <a:lnTo>
                    <a:pt x="20305" y="1226950"/>
                  </a:lnTo>
                  <a:lnTo>
                    <a:pt x="39472" y="1280079"/>
                  </a:lnTo>
                  <a:lnTo>
                    <a:pt x="64709" y="1332369"/>
                  </a:lnTo>
                  <a:lnTo>
                    <a:pt x="95857" y="1383753"/>
                  </a:lnTo>
                  <a:lnTo>
                    <a:pt x="132756" y="1434163"/>
                  </a:lnTo>
                  <a:lnTo>
                    <a:pt x="175245" y="1483532"/>
                  </a:lnTo>
                  <a:lnTo>
                    <a:pt x="223165" y="1531792"/>
                  </a:lnTo>
                  <a:lnTo>
                    <a:pt x="276355" y="1578876"/>
                  </a:lnTo>
                  <a:lnTo>
                    <a:pt x="334655" y="1624717"/>
                  </a:lnTo>
                  <a:lnTo>
                    <a:pt x="365671" y="1647149"/>
                  </a:lnTo>
                  <a:lnTo>
                    <a:pt x="397905" y="1669246"/>
                  </a:lnTo>
                  <a:lnTo>
                    <a:pt x="431336" y="1690997"/>
                  </a:lnTo>
                  <a:lnTo>
                    <a:pt x="465945" y="1712396"/>
                  </a:lnTo>
                  <a:lnTo>
                    <a:pt x="501711" y="1733433"/>
                  </a:lnTo>
                  <a:lnTo>
                    <a:pt x="538615" y="1754099"/>
                  </a:lnTo>
                  <a:lnTo>
                    <a:pt x="576636" y="1774388"/>
                  </a:lnTo>
                  <a:lnTo>
                    <a:pt x="615754" y="1794289"/>
                  </a:lnTo>
                  <a:lnTo>
                    <a:pt x="655950" y="1813795"/>
                  </a:lnTo>
                  <a:lnTo>
                    <a:pt x="697203" y="1832897"/>
                  </a:lnTo>
                  <a:lnTo>
                    <a:pt x="739494" y="1851587"/>
                  </a:lnTo>
                  <a:lnTo>
                    <a:pt x="782801" y="1869856"/>
                  </a:lnTo>
                  <a:lnTo>
                    <a:pt x="827107" y="1887696"/>
                  </a:lnTo>
                  <a:lnTo>
                    <a:pt x="872389" y="1905099"/>
                  </a:lnTo>
                  <a:lnTo>
                    <a:pt x="918629" y="1922055"/>
                  </a:lnTo>
                  <a:lnTo>
                    <a:pt x="965806" y="1938557"/>
                  </a:lnTo>
                  <a:lnTo>
                    <a:pt x="1013900" y="1954596"/>
                  </a:lnTo>
                  <a:lnTo>
                    <a:pt x="1062892" y="1970164"/>
                  </a:lnTo>
                  <a:lnTo>
                    <a:pt x="1112761" y="1985251"/>
                  </a:lnTo>
                  <a:lnTo>
                    <a:pt x="1163487" y="1999851"/>
                  </a:lnTo>
                  <a:lnTo>
                    <a:pt x="1215050" y="2013954"/>
                  </a:lnTo>
                  <a:lnTo>
                    <a:pt x="1267431" y="2027551"/>
                  </a:lnTo>
                  <a:lnTo>
                    <a:pt x="1320609" y="2040636"/>
                  </a:lnTo>
                  <a:lnTo>
                    <a:pt x="1374563" y="2053198"/>
                  </a:lnTo>
                  <a:lnTo>
                    <a:pt x="1429275" y="2065229"/>
                  </a:lnTo>
                  <a:lnTo>
                    <a:pt x="1484725" y="2076722"/>
                  </a:lnTo>
                  <a:lnTo>
                    <a:pt x="1540891" y="2087667"/>
                  </a:lnTo>
                  <a:lnTo>
                    <a:pt x="1597754" y="2098057"/>
                  </a:lnTo>
                  <a:lnTo>
                    <a:pt x="1655295" y="2107882"/>
                  </a:lnTo>
                  <a:lnTo>
                    <a:pt x="1713492" y="2117134"/>
                  </a:lnTo>
                  <a:lnTo>
                    <a:pt x="1772327" y="2125806"/>
                  </a:lnTo>
                  <a:lnTo>
                    <a:pt x="1831779" y="2133888"/>
                  </a:lnTo>
                  <a:lnTo>
                    <a:pt x="1891827" y="2141371"/>
                  </a:lnTo>
                  <a:lnTo>
                    <a:pt x="1952453" y="2148249"/>
                  </a:lnTo>
                  <a:lnTo>
                    <a:pt x="2013636" y="2154511"/>
                  </a:lnTo>
                  <a:lnTo>
                    <a:pt x="2075356" y="2160150"/>
                  </a:lnTo>
                  <a:lnTo>
                    <a:pt x="2139142" y="2165282"/>
                  </a:lnTo>
                  <a:lnTo>
                    <a:pt x="2139383" y="2165282"/>
                  </a:lnTo>
                  <a:lnTo>
                    <a:pt x="2201665" y="2169618"/>
                  </a:lnTo>
                  <a:lnTo>
                    <a:pt x="2201910" y="2169618"/>
                  </a:lnTo>
                  <a:lnTo>
                    <a:pt x="2264656" y="2173309"/>
                  </a:lnTo>
                  <a:lnTo>
                    <a:pt x="2328095" y="2176347"/>
                  </a:lnTo>
                  <a:lnTo>
                    <a:pt x="2391964" y="2178724"/>
                  </a:lnTo>
                  <a:lnTo>
                    <a:pt x="2456245" y="2180432"/>
                  </a:lnTo>
                  <a:lnTo>
                    <a:pt x="2520924" y="2181463"/>
                  </a:lnTo>
                  <a:lnTo>
                    <a:pt x="2586043" y="2181809"/>
                  </a:lnTo>
                  <a:lnTo>
                    <a:pt x="2651078" y="2181463"/>
                  </a:lnTo>
                  <a:lnTo>
                    <a:pt x="2715752" y="2180432"/>
                  </a:lnTo>
                  <a:lnTo>
                    <a:pt x="2780045" y="2178724"/>
                  </a:lnTo>
                  <a:lnTo>
                    <a:pt x="2843936" y="2176347"/>
                  </a:lnTo>
                  <a:lnTo>
                    <a:pt x="2907404" y="2173309"/>
                  </a:lnTo>
                  <a:lnTo>
                    <a:pt x="2970431" y="2169618"/>
                  </a:lnTo>
                  <a:lnTo>
                    <a:pt x="3032995" y="2165282"/>
                  </a:lnTo>
                  <a:lnTo>
                    <a:pt x="3095075" y="2160310"/>
                  </a:lnTo>
                  <a:lnTo>
                    <a:pt x="3156652" y="2154710"/>
                  </a:lnTo>
                  <a:lnTo>
                    <a:pt x="3217704" y="2148490"/>
                  </a:lnTo>
                  <a:lnTo>
                    <a:pt x="3278213" y="2141658"/>
                  </a:lnTo>
                  <a:lnTo>
                    <a:pt x="3338156" y="2134222"/>
                  </a:lnTo>
                  <a:lnTo>
                    <a:pt x="3397515" y="2126191"/>
                  </a:lnTo>
                  <a:lnTo>
                    <a:pt x="3456268" y="2117572"/>
                  </a:lnTo>
                  <a:lnTo>
                    <a:pt x="3514395" y="2108374"/>
                  </a:lnTo>
                  <a:lnTo>
                    <a:pt x="3571875" y="2098606"/>
                  </a:lnTo>
                  <a:lnTo>
                    <a:pt x="3628689" y="2088274"/>
                  </a:lnTo>
                  <a:lnTo>
                    <a:pt x="3684816" y="2077388"/>
                  </a:lnTo>
                  <a:lnTo>
                    <a:pt x="3740235" y="2065955"/>
                  </a:lnTo>
                  <a:lnTo>
                    <a:pt x="3794927" y="2053984"/>
                  </a:lnTo>
                  <a:lnTo>
                    <a:pt x="3848870" y="2041483"/>
                  </a:lnTo>
                  <a:lnTo>
                    <a:pt x="3902044" y="2028460"/>
                  </a:lnTo>
                  <a:lnTo>
                    <a:pt x="3954430" y="2014923"/>
                  </a:lnTo>
                  <a:lnTo>
                    <a:pt x="4006006" y="2000881"/>
                  </a:lnTo>
                  <a:lnTo>
                    <a:pt x="4056752" y="1986341"/>
                  </a:lnTo>
                  <a:lnTo>
                    <a:pt x="4106648" y="1971313"/>
                  </a:lnTo>
                  <a:lnTo>
                    <a:pt x="4155673" y="1955803"/>
                  </a:lnTo>
                  <a:lnTo>
                    <a:pt x="4203808" y="1939820"/>
                  </a:lnTo>
                  <a:lnTo>
                    <a:pt x="4251031" y="1923372"/>
                  </a:lnTo>
                  <a:lnTo>
                    <a:pt x="4297322" y="1906468"/>
                  </a:lnTo>
                  <a:lnTo>
                    <a:pt x="4342661" y="1889116"/>
                  </a:lnTo>
                  <a:lnTo>
                    <a:pt x="4387028" y="1871323"/>
                  </a:lnTo>
                  <a:lnTo>
                    <a:pt x="4430401" y="1853099"/>
                  </a:lnTo>
                  <a:lnTo>
                    <a:pt x="4472762" y="1834451"/>
                  </a:lnTo>
                  <a:lnTo>
                    <a:pt x="4514088" y="1815387"/>
                  </a:lnTo>
                  <a:lnTo>
                    <a:pt x="4554361" y="1795915"/>
                  </a:lnTo>
                  <a:lnTo>
                    <a:pt x="4593559" y="1776045"/>
                  </a:lnTo>
                  <a:lnTo>
                    <a:pt x="4631662" y="1755783"/>
                  </a:lnTo>
                  <a:lnTo>
                    <a:pt x="4668650" y="1735138"/>
                  </a:lnTo>
                  <a:lnTo>
                    <a:pt x="4704503" y="1714119"/>
                  </a:lnTo>
                  <a:lnTo>
                    <a:pt x="4739199" y="1692733"/>
                  </a:lnTo>
                  <a:lnTo>
                    <a:pt x="4772719" y="1670988"/>
                  </a:lnTo>
                  <a:lnTo>
                    <a:pt x="4805042" y="1648894"/>
                  </a:lnTo>
                  <a:lnTo>
                    <a:pt x="4836148" y="1626457"/>
                  </a:lnTo>
                  <a:lnTo>
                    <a:pt x="4894627" y="1580590"/>
                  </a:lnTo>
                  <a:lnTo>
                    <a:pt x="4947992" y="1533454"/>
                  </a:lnTo>
                  <a:lnTo>
                    <a:pt x="4996081" y="1485112"/>
                  </a:lnTo>
                  <a:lnTo>
                    <a:pt x="5038730" y="1435632"/>
                  </a:lnTo>
                  <a:lnTo>
                    <a:pt x="5075777" y="1385077"/>
                  </a:lnTo>
                  <a:lnTo>
                    <a:pt x="5107057" y="1333514"/>
                  </a:lnTo>
                  <a:lnTo>
                    <a:pt x="5132409" y="1281008"/>
                  </a:lnTo>
                  <a:lnTo>
                    <a:pt x="5151669" y="1227625"/>
                  </a:lnTo>
                  <a:lnTo>
                    <a:pt x="5164673" y="1173429"/>
                  </a:lnTo>
                  <a:lnTo>
                    <a:pt x="5168779" y="1146048"/>
                  </a:lnTo>
                  <a:lnTo>
                    <a:pt x="2586043" y="951344"/>
                  </a:lnTo>
                  <a:lnTo>
                    <a:pt x="2586043" y="0"/>
                  </a:lnTo>
                  <a:close/>
                </a:path>
              </a:pathLst>
            </a:custGeom>
            <a:solidFill>
              <a:srgbClr val="A9AFC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6005455" y="2641422"/>
              <a:ext cx="5168900" cy="2181860"/>
            </a:xfrm>
            <a:custGeom>
              <a:avLst/>
              <a:gdLst/>
              <a:ahLst/>
              <a:cxnLst/>
              <a:rect l="l" t="t" r="r" b="b"/>
              <a:pathLst>
                <a:path w="5168900" h="2181860">
                  <a:moveTo>
                    <a:pt x="2586043" y="951344"/>
                  </a:moveTo>
                  <a:lnTo>
                    <a:pt x="2586043" y="0"/>
                  </a:lnTo>
                  <a:lnTo>
                    <a:pt x="2520748" y="348"/>
                  </a:lnTo>
                  <a:lnTo>
                    <a:pt x="2455830" y="1387"/>
                  </a:lnTo>
                  <a:lnTo>
                    <a:pt x="2391309" y="3109"/>
                  </a:lnTo>
                  <a:lnTo>
                    <a:pt x="2327204" y="5504"/>
                  </a:lnTo>
                  <a:lnTo>
                    <a:pt x="2263537" y="8565"/>
                  </a:lnTo>
                  <a:lnTo>
                    <a:pt x="2200326" y="12284"/>
                  </a:lnTo>
                  <a:lnTo>
                    <a:pt x="2137592" y="16651"/>
                  </a:lnTo>
                  <a:lnTo>
                    <a:pt x="2075356" y="21658"/>
                  </a:lnTo>
                  <a:lnTo>
                    <a:pt x="2013636" y="27297"/>
                  </a:lnTo>
                  <a:lnTo>
                    <a:pt x="1952453" y="33560"/>
                  </a:lnTo>
                  <a:lnTo>
                    <a:pt x="1891827" y="40437"/>
                  </a:lnTo>
                  <a:lnTo>
                    <a:pt x="1831779" y="47921"/>
                  </a:lnTo>
                  <a:lnTo>
                    <a:pt x="1772327" y="56002"/>
                  </a:lnTo>
                  <a:lnTo>
                    <a:pt x="1713492" y="64674"/>
                  </a:lnTo>
                  <a:lnTo>
                    <a:pt x="1655295" y="73926"/>
                  </a:lnTo>
                  <a:lnTo>
                    <a:pt x="1597754" y="83752"/>
                  </a:lnTo>
                  <a:lnTo>
                    <a:pt x="1540891" y="94141"/>
                  </a:lnTo>
                  <a:lnTo>
                    <a:pt x="1484725" y="105086"/>
                  </a:lnTo>
                  <a:lnTo>
                    <a:pt x="1429275" y="116579"/>
                  </a:lnTo>
                  <a:lnTo>
                    <a:pt x="1374563" y="128611"/>
                  </a:lnTo>
                  <a:lnTo>
                    <a:pt x="1320609" y="141173"/>
                  </a:lnTo>
                  <a:lnTo>
                    <a:pt x="1267431" y="154257"/>
                  </a:lnTo>
                  <a:lnTo>
                    <a:pt x="1215050" y="167854"/>
                  </a:lnTo>
                  <a:lnTo>
                    <a:pt x="1163487" y="181957"/>
                  </a:lnTo>
                  <a:lnTo>
                    <a:pt x="1112761" y="196557"/>
                  </a:lnTo>
                  <a:lnTo>
                    <a:pt x="1062892" y="211644"/>
                  </a:lnTo>
                  <a:lnTo>
                    <a:pt x="1013900" y="227212"/>
                  </a:lnTo>
                  <a:lnTo>
                    <a:pt x="965806" y="243251"/>
                  </a:lnTo>
                  <a:lnTo>
                    <a:pt x="918629" y="259753"/>
                  </a:lnTo>
                  <a:lnTo>
                    <a:pt x="872389" y="276709"/>
                  </a:lnTo>
                  <a:lnTo>
                    <a:pt x="827107" y="294112"/>
                  </a:lnTo>
                  <a:lnTo>
                    <a:pt x="782801" y="311952"/>
                  </a:lnTo>
                  <a:lnTo>
                    <a:pt x="739494" y="330221"/>
                  </a:lnTo>
                  <a:lnTo>
                    <a:pt x="697203" y="348911"/>
                  </a:lnTo>
                  <a:lnTo>
                    <a:pt x="655950" y="368013"/>
                  </a:lnTo>
                  <a:lnTo>
                    <a:pt x="615754" y="387519"/>
                  </a:lnTo>
                  <a:lnTo>
                    <a:pt x="576636" y="407420"/>
                  </a:lnTo>
                  <a:lnTo>
                    <a:pt x="538615" y="427709"/>
                  </a:lnTo>
                  <a:lnTo>
                    <a:pt x="501711" y="448376"/>
                  </a:lnTo>
                  <a:lnTo>
                    <a:pt x="465945" y="469412"/>
                  </a:lnTo>
                  <a:lnTo>
                    <a:pt x="431336" y="490811"/>
                  </a:lnTo>
                  <a:lnTo>
                    <a:pt x="397905" y="512563"/>
                  </a:lnTo>
                  <a:lnTo>
                    <a:pt x="365671" y="534659"/>
                  </a:lnTo>
                  <a:lnTo>
                    <a:pt x="334655" y="557092"/>
                  </a:lnTo>
                  <a:lnTo>
                    <a:pt x="276355" y="602932"/>
                  </a:lnTo>
                  <a:lnTo>
                    <a:pt x="223165" y="650016"/>
                  </a:lnTo>
                  <a:lnTo>
                    <a:pt x="175245" y="698276"/>
                  </a:lnTo>
                  <a:lnTo>
                    <a:pt x="132756" y="747645"/>
                  </a:lnTo>
                  <a:lnTo>
                    <a:pt x="95857" y="798056"/>
                  </a:lnTo>
                  <a:lnTo>
                    <a:pt x="64709" y="849440"/>
                  </a:lnTo>
                  <a:lnTo>
                    <a:pt x="39472" y="901729"/>
                  </a:lnTo>
                  <a:lnTo>
                    <a:pt x="20305" y="954858"/>
                  </a:lnTo>
                  <a:lnTo>
                    <a:pt x="7370" y="1008757"/>
                  </a:lnTo>
                  <a:lnTo>
                    <a:pt x="825" y="1063360"/>
                  </a:lnTo>
                  <a:lnTo>
                    <a:pt x="0" y="1090904"/>
                  </a:lnTo>
                  <a:lnTo>
                    <a:pt x="825" y="1118448"/>
                  </a:lnTo>
                  <a:lnTo>
                    <a:pt x="7370" y="1173051"/>
                  </a:lnTo>
                  <a:lnTo>
                    <a:pt x="20305" y="1226950"/>
                  </a:lnTo>
                  <a:lnTo>
                    <a:pt x="39472" y="1280079"/>
                  </a:lnTo>
                  <a:lnTo>
                    <a:pt x="64709" y="1332369"/>
                  </a:lnTo>
                  <a:lnTo>
                    <a:pt x="95857" y="1383753"/>
                  </a:lnTo>
                  <a:lnTo>
                    <a:pt x="132756" y="1434163"/>
                  </a:lnTo>
                  <a:lnTo>
                    <a:pt x="175245" y="1483532"/>
                  </a:lnTo>
                  <a:lnTo>
                    <a:pt x="223165" y="1531792"/>
                  </a:lnTo>
                  <a:lnTo>
                    <a:pt x="276355" y="1578876"/>
                  </a:lnTo>
                  <a:lnTo>
                    <a:pt x="334655" y="1624717"/>
                  </a:lnTo>
                  <a:lnTo>
                    <a:pt x="365671" y="1647149"/>
                  </a:lnTo>
                  <a:lnTo>
                    <a:pt x="397905" y="1669246"/>
                  </a:lnTo>
                  <a:lnTo>
                    <a:pt x="431336" y="1690997"/>
                  </a:lnTo>
                  <a:lnTo>
                    <a:pt x="465945" y="1712396"/>
                  </a:lnTo>
                  <a:lnTo>
                    <a:pt x="501711" y="1733433"/>
                  </a:lnTo>
                  <a:lnTo>
                    <a:pt x="538615" y="1754099"/>
                  </a:lnTo>
                  <a:lnTo>
                    <a:pt x="576636" y="1774388"/>
                  </a:lnTo>
                  <a:lnTo>
                    <a:pt x="615754" y="1794289"/>
                  </a:lnTo>
                  <a:lnTo>
                    <a:pt x="655950" y="1813795"/>
                  </a:lnTo>
                  <a:lnTo>
                    <a:pt x="697203" y="1832897"/>
                  </a:lnTo>
                  <a:lnTo>
                    <a:pt x="739494" y="1851587"/>
                  </a:lnTo>
                  <a:lnTo>
                    <a:pt x="782801" y="1869856"/>
                  </a:lnTo>
                  <a:lnTo>
                    <a:pt x="827107" y="1887696"/>
                  </a:lnTo>
                  <a:lnTo>
                    <a:pt x="872389" y="1905099"/>
                  </a:lnTo>
                  <a:lnTo>
                    <a:pt x="918629" y="1922055"/>
                  </a:lnTo>
                  <a:lnTo>
                    <a:pt x="965806" y="1938557"/>
                  </a:lnTo>
                  <a:lnTo>
                    <a:pt x="1013900" y="1954596"/>
                  </a:lnTo>
                  <a:lnTo>
                    <a:pt x="1062892" y="1970164"/>
                  </a:lnTo>
                  <a:lnTo>
                    <a:pt x="1112761" y="1985251"/>
                  </a:lnTo>
                  <a:lnTo>
                    <a:pt x="1163487" y="1999851"/>
                  </a:lnTo>
                  <a:lnTo>
                    <a:pt x="1215050" y="2013954"/>
                  </a:lnTo>
                  <a:lnTo>
                    <a:pt x="1267431" y="2027551"/>
                  </a:lnTo>
                  <a:lnTo>
                    <a:pt x="1320609" y="2040636"/>
                  </a:lnTo>
                  <a:lnTo>
                    <a:pt x="1374563" y="2053198"/>
                  </a:lnTo>
                  <a:lnTo>
                    <a:pt x="1429275" y="2065229"/>
                  </a:lnTo>
                  <a:lnTo>
                    <a:pt x="1484725" y="2076722"/>
                  </a:lnTo>
                  <a:lnTo>
                    <a:pt x="1540891" y="2087667"/>
                  </a:lnTo>
                  <a:lnTo>
                    <a:pt x="1597754" y="2098057"/>
                  </a:lnTo>
                  <a:lnTo>
                    <a:pt x="1655295" y="2107882"/>
                  </a:lnTo>
                  <a:lnTo>
                    <a:pt x="1713492" y="2117134"/>
                  </a:lnTo>
                  <a:lnTo>
                    <a:pt x="1772327" y="2125806"/>
                  </a:lnTo>
                  <a:lnTo>
                    <a:pt x="1831779" y="2133888"/>
                  </a:lnTo>
                  <a:lnTo>
                    <a:pt x="1891827" y="2141371"/>
                  </a:lnTo>
                  <a:lnTo>
                    <a:pt x="1952453" y="2148249"/>
                  </a:lnTo>
                  <a:lnTo>
                    <a:pt x="2013636" y="2154511"/>
                  </a:lnTo>
                  <a:lnTo>
                    <a:pt x="2075356" y="2160150"/>
                  </a:lnTo>
                  <a:lnTo>
                    <a:pt x="2137592" y="2165157"/>
                  </a:lnTo>
                  <a:lnTo>
                    <a:pt x="2200326" y="2169524"/>
                  </a:lnTo>
                  <a:lnTo>
                    <a:pt x="2263537" y="2173243"/>
                  </a:lnTo>
                  <a:lnTo>
                    <a:pt x="2327204" y="2176304"/>
                  </a:lnTo>
                  <a:lnTo>
                    <a:pt x="2391309" y="2178700"/>
                  </a:lnTo>
                  <a:lnTo>
                    <a:pt x="2455830" y="2180421"/>
                  </a:lnTo>
                  <a:lnTo>
                    <a:pt x="2520748" y="2181460"/>
                  </a:lnTo>
                  <a:lnTo>
                    <a:pt x="2586043" y="2181809"/>
                  </a:lnTo>
                  <a:lnTo>
                    <a:pt x="2651078" y="2181463"/>
                  </a:lnTo>
                  <a:lnTo>
                    <a:pt x="2715752" y="2180432"/>
                  </a:lnTo>
                  <a:lnTo>
                    <a:pt x="2780045" y="2178724"/>
                  </a:lnTo>
                  <a:lnTo>
                    <a:pt x="2843936" y="2176347"/>
                  </a:lnTo>
                  <a:lnTo>
                    <a:pt x="2907404" y="2173309"/>
                  </a:lnTo>
                  <a:lnTo>
                    <a:pt x="2970431" y="2169618"/>
                  </a:lnTo>
                  <a:lnTo>
                    <a:pt x="3032995" y="2165282"/>
                  </a:lnTo>
                  <a:lnTo>
                    <a:pt x="3095075" y="2160310"/>
                  </a:lnTo>
                  <a:lnTo>
                    <a:pt x="3156652" y="2154710"/>
                  </a:lnTo>
                  <a:lnTo>
                    <a:pt x="3217704" y="2148490"/>
                  </a:lnTo>
                  <a:lnTo>
                    <a:pt x="3278213" y="2141658"/>
                  </a:lnTo>
                  <a:lnTo>
                    <a:pt x="3338156" y="2134222"/>
                  </a:lnTo>
                  <a:lnTo>
                    <a:pt x="3397515" y="2126191"/>
                  </a:lnTo>
                  <a:lnTo>
                    <a:pt x="3456268" y="2117572"/>
                  </a:lnTo>
                  <a:lnTo>
                    <a:pt x="3514395" y="2108374"/>
                  </a:lnTo>
                  <a:lnTo>
                    <a:pt x="3571875" y="2098606"/>
                  </a:lnTo>
                  <a:lnTo>
                    <a:pt x="3628689" y="2088274"/>
                  </a:lnTo>
                  <a:lnTo>
                    <a:pt x="3684816" y="2077388"/>
                  </a:lnTo>
                  <a:lnTo>
                    <a:pt x="3740235" y="2065955"/>
                  </a:lnTo>
                  <a:lnTo>
                    <a:pt x="3794927" y="2053984"/>
                  </a:lnTo>
                  <a:lnTo>
                    <a:pt x="3848870" y="2041483"/>
                  </a:lnTo>
                  <a:lnTo>
                    <a:pt x="3902044" y="2028460"/>
                  </a:lnTo>
                  <a:lnTo>
                    <a:pt x="3954430" y="2014923"/>
                  </a:lnTo>
                  <a:lnTo>
                    <a:pt x="4006006" y="2000881"/>
                  </a:lnTo>
                  <a:lnTo>
                    <a:pt x="4056752" y="1986341"/>
                  </a:lnTo>
                  <a:lnTo>
                    <a:pt x="4106648" y="1971313"/>
                  </a:lnTo>
                  <a:lnTo>
                    <a:pt x="4155673" y="1955803"/>
                  </a:lnTo>
                  <a:lnTo>
                    <a:pt x="4203808" y="1939820"/>
                  </a:lnTo>
                  <a:lnTo>
                    <a:pt x="4251031" y="1923372"/>
                  </a:lnTo>
                  <a:lnTo>
                    <a:pt x="4297322" y="1906468"/>
                  </a:lnTo>
                  <a:lnTo>
                    <a:pt x="4342661" y="1889116"/>
                  </a:lnTo>
                  <a:lnTo>
                    <a:pt x="4387028" y="1871323"/>
                  </a:lnTo>
                  <a:lnTo>
                    <a:pt x="4430401" y="1853099"/>
                  </a:lnTo>
                  <a:lnTo>
                    <a:pt x="4472762" y="1834451"/>
                  </a:lnTo>
                  <a:lnTo>
                    <a:pt x="4514088" y="1815387"/>
                  </a:lnTo>
                  <a:lnTo>
                    <a:pt x="4554361" y="1795915"/>
                  </a:lnTo>
                  <a:lnTo>
                    <a:pt x="4593559" y="1776045"/>
                  </a:lnTo>
                  <a:lnTo>
                    <a:pt x="4631662" y="1755783"/>
                  </a:lnTo>
                  <a:lnTo>
                    <a:pt x="4668650" y="1735138"/>
                  </a:lnTo>
                  <a:lnTo>
                    <a:pt x="4704503" y="1714119"/>
                  </a:lnTo>
                  <a:lnTo>
                    <a:pt x="4739199" y="1692733"/>
                  </a:lnTo>
                  <a:lnTo>
                    <a:pt x="4772719" y="1670988"/>
                  </a:lnTo>
                  <a:lnTo>
                    <a:pt x="4805042" y="1648894"/>
                  </a:lnTo>
                  <a:lnTo>
                    <a:pt x="4836148" y="1626457"/>
                  </a:lnTo>
                  <a:lnTo>
                    <a:pt x="4894627" y="1580590"/>
                  </a:lnTo>
                  <a:lnTo>
                    <a:pt x="4947992" y="1533454"/>
                  </a:lnTo>
                  <a:lnTo>
                    <a:pt x="4996081" y="1485112"/>
                  </a:lnTo>
                  <a:lnTo>
                    <a:pt x="5038730" y="1435632"/>
                  </a:lnTo>
                  <a:lnTo>
                    <a:pt x="5075777" y="1385077"/>
                  </a:lnTo>
                  <a:lnTo>
                    <a:pt x="5107057" y="1333514"/>
                  </a:lnTo>
                  <a:lnTo>
                    <a:pt x="5132409" y="1281008"/>
                  </a:lnTo>
                  <a:lnTo>
                    <a:pt x="5151669" y="1227625"/>
                  </a:lnTo>
                  <a:lnTo>
                    <a:pt x="5164673" y="1173429"/>
                  </a:lnTo>
                  <a:lnTo>
                    <a:pt x="5168779" y="1146048"/>
                  </a:lnTo>
                  <a:lnTo>
                    <a:pt x="2586043" y="951344"/>
                  </a:lnTo>
                </a:path>
              </a:pathLst>
            </a:custGeom>
            <a:ln w="253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9324598" y="2605544"/>
            <a:ext cx="2927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8415">
              <a:lnSpc>
                <a:spcPct val="100000"/>
              </a:lnSpc>
              <a:spcBef>
                <a:spcPts val="100"/>
              </a:spcBef>
            </a:pPr>
            <a:r>
              <a:rPr sz="900" spc="-25" dirty="0">
                <a:latin typeface="Arial Black"/>
                <a:cs typeface="Arial Black"/>
              </a:rPr>
              <a:t>app 28%</a:t>
            </a:r>
            <a:endParaRPr sz="900">
              <a:latin typeface="Arial Black"/>
              <a:cs typeface="Arial Black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0556104" y="2968725"/>
            <a:ext cx="6788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4475" marR="5080" indent="-232410">
              <a:lnSpc>
                <a:spcPct val="100000"/>
              </a:lnSpc>
              <a:spcBef>
                <a:spcPts val="100"/>
              </a:spcBef>
            </a:pPr>
            <a:r>
              <a:rPr sz="900" spc="-10" dirty="0">
                <a:latin typeface="Arial Black"/>
                <a:cs typeface="Arial Black"/>
              </a:rPr>
              <a:t>dashboard </a:t>
            </a:r>
            <a:r>
              <a:rPr sz="900" spc="-25" dirty="0">
                <a:latin typeface="Arial Black"/>
                <a:cs typeface="Arial Black"/>
              </a:rPr>
              <a:t>0%</a:t>
            </a:r>
            <a:endParaRPr sz="900">
              <a:latin typeface="Arial Black"/>
              <a:cs typeface="Arial Black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469306" y="4114507"/>
            <a:ext cx="5721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2400" marR="5080" indent="-140335">
              <a:lnSpc>
                <a:spcPct val="100000"/>
              </a:lnSpc>
              <a:spcBef>
                <a:spcPts val="100"/>
              </a:spcBef>
            </a:pPr>
            <a:r>
              <a:rPr sz="900" spc="-10" dirty="0">
                <a:latin typeface="Arial Black"/>
                <a:cs typeface="Arial Black"/>
              </a:rPr>
              <a:t>gurucool </a:t>
            </a:r>
            <a:r>
              <a:rPr sz="900" spc="-25" dirty="0">
                <a:latin typeface="Arial Black"/>
                <a:cs typeface="Arial Black"/>
              </a:rPr>
              <a:t>72%</a:t>
            </a:r>
            <a:endParaRPr sz="900">
              <a:latin typeface="Arial Black"/>
              <a:cs typeface="Arial Black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7387784" y="1781631"/>
            <a:ext cx="243522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Black"/>
                <a:cs typeface="Arial Black"/>
              </a:rPr>
              <a:t>WEBSITE</a:t>
            </a:r>
            <a:r>
              <a:rPr sz="1400" spc="-65" dirty="0">
                <a:latin typeface="Arial Black"/>
                <a:cs typeface="Arial Black"/>
              </a:rPr>
              <a:t> </a:t>
            </a:r>
            <a:r>
              <a:rPr sz="1400" spc="-10" dirty="0">
                <a:latin typeface="Arial Black"/>
                <a:cs typeface="Arial Black"/>
              </a:rPr>
              <a:t>DISTRIBUTION</a:t>
            </a:r>
            <a:endParaRPr sz="1400">
              <a:latin typeface="Arial Black"/>
              <a:cs typeface="Arial Black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7822374" y="5938863"/>
            <a:ext cx="430530" cy="90805"/>
            <a:chOff x="7822374" y="5938863"/>
            <a:chExt cx="430530" cy="90805"/>
          </a:xfrm>
        </p:grpSpPr>
        <p:sp>
          <p:nvSpPr>
            <p:cNvPr id="25" name="object 25"/>
            <p:cNvSpPr/>
            <p:nvPr/>
          </p:nvSpPr>
          <p:spPr>
            <a:xfrm>
              <a:off x="7835074" y="5951563"/>
              <a:ext cx="65405" cy="65405"/>
            </a:xfrm>
            <a:custGeom>
              <a:avLst/>
              <a:gdLst/>
              <a:ahLst/>
              <a:cxnLst/>
              <a:rect l="l" t="t" r="r" b="b"/>
              <a:pathLst>
                <a:path w="65404" h="65404">
                  <a:moveTo>
                    <a:pt x="64799" y="0"/>
                  </a:moveTo>
                  <a:lnTo>
                    <a:pt x="0" y="0"/>
                  </a:lnTo>
                  <a:lnTo>
                    <a:pt x="0" y="64795"/>
                  </a:lnTo>
                  <a:lnTo>
                    <a:pt x="64799" y="64795"/>
                  </a:lnTo>
                  <a:lnTo>
                    <a:pt x="64799" y="0"/>
                  </a:lnTo>
                  <a:close/>
                </a:path>
              </a:pathLst>
            </a:custGeom>
            <a:solidFill>
              <a:srgbClr val="3C54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7835074" y="5951563"/>
              <a:ext cx="65405" cy="65405"/>
            </a:xfrm>
            <a:custGeom>
              <a:avLst/>
              <a:gdLst/>
              <a:ahLst/>
              <a:cxnLst/>
              <a:rect l="l" t="t" r="r" b="b"/>
              <a:pathLst>
                <a:path w="65404" h="65404">
                  <a:moveTo>
                    <a:pt x="0" y="0"/>
                  </a:moveTo>
                  <a:lnTo>
                    <a:pt x="64799" y="0"/>
                  </a:lnTo>
                  <a:lnTo>
                    <a:pt x="64799" y="64795"/>
                  </a:lnTo>
                  <a:lnTo>
                    <a:pt x="0" y="64795"/>
                  </a:lnTo>
                  <a:lnTo>
                    <a:pt x="0" y="0"/>
                  </a:lnTo>
                  <a:close/>
                </a:path>
              </a:pathLst>
            </a:custGeom>
            <a:ln w="253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8174875" y="5951563"/>
              <a:ext cx="65405" cy="65405"/>
            </a:xfrm>
            <a:custGeom>
              <a:avLst/>
              <a:gdLst/>
              <a:ahLst/>
              <a:cxnLst/>
              <a:rect l="l" t="t" r="r" b="b"/>
              <a:pathLst>
                <a:path w="65404" h="65404">
                  <a:moveTo>
                    <a:pt x="64799" y="0"/>
                  </a:moveTo>
                  <a:lnTo>
                    <a:pt x="0" y="0"/>
                  </a:lnTo>
                  <a:lnTo>
                    <a:pt x="0" y="64795"/>
                  </a:lnTo>
                  <a:lnTo>
                    <a:pt x="64799" y="64795"/>
                  </a:lnTo>
                  <a:lnTo>
                    <a:pt x="64799" y="0"/>
                  </a:lnTo>
                  <a:close/>
                </a:path>
              </a:pathLst>
            </a:custGeom>
            <a:solidFill>
              <a:srgbClr val="4966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8174875" y="5951563"/>
              <a:ext cx="65405" cy="65405"/>
            </a:xfrm>
            <a:custGeom>
              <a:avLst/>
              <a:gdLst/>
              <a:ahLst/>
              <a:cxnLst/>
              <a:rect l="l" t="t" r="r" b="b"/>
              <a:pathLst>
                <a:path w="65404" h="65404">
                  <a:moveTo>
                    <a:pt x="0" y="0"/>
                  </a:moveTo>
                  <a:lnTo>
                    <a:pt x="64799" y="0"/>
                  </a:lnTo>
                  <a:lnTo>
                    <a:pt x="64799" y="64795"/>
                  </a:lnTo>
                  <a:lnTo>
                    <a:pt x="0" y="64795"/>
                  </a:lnTo>
                  <a:lnTo>
                    <a:pt x="0" y="0"/>
                  </a:lnTo>
                  <a:close/>
                </a:path>
              </a:pathLst>
            </a:custGeom>
            <a:ln w="253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7932534" y="5897206"/>
            <a:ext cx="147320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52425" algn="l"/>
                <a:tab pos="1028700" algn="l"/>
              </a:tabLst>
            </a:pPr>
            <a:r>
              <a:rPr sz="900" b="1" spc="-25" dirty="0">
                <a:latin typeface="Times New Roman"/>
                <a:cs typeface="Times New Roman"/>
              </a:rPr>
              <a:t>app</a:t>
            </a:r>
            <a:r>
              <a:rPr sz="900" b="1" dirty="0">
                <a:latin typeface="Times New Roman"/>
                <a:cs typeface="Times New Roman"/>
              </a:rPr>
              <a:t>	</a:t>
            </a:r>
            <a:r>
              <a:rPr sz="900" b="1" spc="-10" dirty="0">
                <a:latin typeface="Times New Roman"/>
                <a:cs typeface="Times New Roman"/>
              </a:rPr>
              <a:t>dashboard</a:t>
            </a:r>
            <a:r>
              <a:rPr sz="900" b="1" dirty="0">
                <a:latin typeface="Times New Roman"/>
                <a:cs typeface="Times New Roman"/>
              </a:rPr>
              <a:t>	</a:t>
            </a:r>
            <a:r>
              <a:rPr sz="900" b="1" spc="-10" dirty="0">
                <a:latin typeface="Times New Roman"/>
                <a:cs typeface="Times New Roman"/>
              </a:rPr>
              <a:t>gurucool</a:t>
            </a:r>
            <a:endParaRPr sz="900">
              <a:latin typeface="Times New Roman"/>
              <a:cs typeface="Times New Roman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3983964" y="837634"/>
            <a:ext cx="4945380" cy="5191760"/>
            <a:chOff x="3983964" y="837634"/>
            <a:chExt cx="4945380" cy="5191760"/>
          </a:xfrm>
        </p:grpSpPr>
        <p:sp>
          <p:nvSpPr>
            <p:cNvPr id="31" name="object 31"/>
            <p:cNvSpPr/>
            <p:nvPr/>
          </p:nvSpPr>
          <p:spPr>
            <a:xfrm>
              <a:off x="8851328" y="5951563"/>
              <a:ext cx="65405" cy="65405"/>
            </a:xfrm>
            <a:custGeom>
              <a:avLst/>
              <a:gdLst/>
              <a:ahLst/>
              <a:cxnLst/>
              <a:rect l="l" t="t" r="r" b="b"/>
              <a:pathLst>
                <a:path w="65404" h="65404">
                  <a:moveTo>
                    <a:pt x="64799" y="0"/>
                  </a:moveTo>
                  <a:lnTo>
                    <a:pt x="0" y="0"/>
                  </a:lnTo>
                  <a:lnTo>
                    <a:pt x="0" y="64795"/>
                  </a:lnTo>
                  <a:lnTo>
                    <a:pt x="64799" y="64795"/>
                  </a:lnTo>
                  <a:lnTo>
                    <a:pt x="64799" y="0"/>
                  </a:lnTo>
                  <a:close/>
                </a:path>
              </a:pathLst>
            </a:custGeom>
            <a:solidFill>
              <a:srgbClr val="A9AFC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8851328" y="5951563"/>
              <a:ext cx="65405" cy="65405"/>
            </a:xfrm>
            <a:custGeom>
              <a:avLst/>
              <a:gdLst/>
              <a:ahLst/>
              <a:cxnLst/>
              <a:rect l="l" t="t" r="r" b="b"/>
              <a:pathLst>
                <a:path w="65404" h="65404">
                  <a:moveTo>
                    <a:pt x="0" y="0"/>
                  </a:moveTo>
                  <a:lnTo>
                    <a:pt x="64799" y="0"/>
                  </a:lnTo>
                  <a:lnTo>
                    <a:pt x="64799" y="64795"/>
                  </a:lnTo>
                  <a:lnTo>
                    <a:pt x="0" y="64795"/>
                  </a:lnTo>
                  <a:lnTo>
                    <a:pt x="0" y="0"/>
                  </a:lnTo>
                  <a:close/>
                </a:path>
              </a:pathLst>
            </a:custGeom>
            <a:ln w="253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3991902" y="845572"/>
              <a:ext cx="3629660" cy="695960"/>
            </a:xfrm>
            <a:custGeom>
              <a:avLst/>
              <a:gdLst/>
              <a:ahLst/>
              <a:cxnLst/>
              <a:rect l="l" t="t" r="r" b="b"/>
              <a:pathLst>
                <a:path w="3629659" h="695960">
                  <a:moveTo>
                    <a:pt x="0" y="115989"/>
                  </a:moveTo>
                  <a:lnTo>
                    <a:pt x="9174" y="71023"/>
                  </a:lnTo>
                  <a:lnTo>
                    <a:pt x="34131" y="34134"/>
                  </a:lnTo>
                  <a:lnTo>
                    <a:pt x="71018" y="9175"/>
                  </a:lnTo>
                  <a:lnTo>
                    <a:pt x="115983" y="0"/>
                  </a:lnTo>
                  <a:lnTo>
                    <a:pt x="3513454" y="0"/>
                  </a:lnTo>
                  <a:lnTo>
                    <a:pt x="3558418" y="9175"/>
                  </a:lnTo>
                  <a:lnTo>
                    <a:pt x="3595303" y="34134"/>
                  </a:lnTo>
                  <a:lnTo>
                    <a:pt x="3620257" y="71023"/>
                  </a:lnTo>
                  <a:lnTo>
                    <a:pt x="3629431" y="115989"/>
                  </a:lnTo>
                  <a:lnTo>
                    <a:pt x="3629431" y="579907"/>
                  </a:lnTo>
                  <a:lnTo>
                    <a:pt x="3620257" y="624871"/>
                  </a:lnTo>
                  <a:lnTo>
                    <a:pt x="3595303" y="661755"/>
                  </a:lnTo>
                  <a:lnTo>
                    <a:pt x="3558418" y="686710"/>
                  </a:lnTo>
                  <a:lnTo>
                    <a:pt x="3513454" y="695883"/>
                  </a:lnTo>
                  <a:lnTo>
                    <a:pt x="115983" y="695883"/>
                  </a:lnTo>
                  <a:lnTo>
                    <a:pt x="71018" y="686710"/>
                  </a:lnTo>
                  <a:lnTo>
                    <a:pt x="34131" y="661755"/>
                  </a:lnTo>
                  <a:lnTo>
                    <a:pt x="9174" y="624871"/>
                  </a:lnTo>
                  <a:lnTo>
                    <a:pt x="0" y="579907"/>
                  </a:lnTo>
                  <a:lnTo>
                    <a:pt x="0" y="115989"/>
                  </a:lnTo>
                  <a:close/>
                </a:path>
              </a:pathLst>
            </a:custGeom>
            <a:ln w="15874">
              <a:solidFill>
                <a:srgbClr val="4966A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8755">
              <a:lnSpc>
                <a:spcPct val="100000"/>
              </a:lnSpc>
              <a:spcBef>
                <a:spcPts val="100"/>
              </a:spcBef>
            </a:pPr>
            <a:r>
              <a:rPr dirty="0"/>
              <a:t>REVENUE</a:t>
            </a:r>
            <a:r>
              <a:rPr spc="-60" dirty="0"/>
              <a:t> </a:t>
            </a:r>
            <a:r>
              <a:rPr dirty="0"/>
              <a:t>BY</a:t>
            </a:r>
            <a:r>
              <a:rPr spc="-55" dirty="0"/>
              <a:t> </a:t>
            </a:r>
            <a:r>
              <a:rPr spc="-10" dirty="0"/>
              <a:t>CONSULTATION</a:t>
            </a:r>
            <a:r>
              <a:rPr spc="-55" dirty="0"/>
              <a:t> </a:t>
            </a:r>
            <a:r>
              <a:rPr spc="-20" dirty="0"/>
              <a:t>TYPE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83307" y="2081098"/>
            <a:ext cx="4498975" cy="11779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7815" indent="-285115">
              <a:lnSpc>
                <a:spcPts val="1945"/>
              </a:lnSpc>
              <a:spcBef>
                <a:spcPts val="100"/>
              </a:spcBef>
              <a:buClr>
                <a:srgbClr val="4966AC"/>
              </a:buClr>
              <a:buSzPct val="113888"/>
              <a:buFont typeface="Segoe UI Symbol"/>
              <a:buChar char="▪"/>
              <a:tabLst>
                <a:tab pos="297815" algn="l"/>
              </a:tabLst>
            </a:pPr>
            <a:r>
              <a:rPr sz="1800" dirty="0">
                <a:latin typeface="Calibri"/>
                <a:cs typeface="Calibri"/>
              </a:rPr>
              <a:t>Calls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generate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bulk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of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revenue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(78.7%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spc="-50" dirty="0">
                <a:latin typeface="Calibri"/>
                <a:cs typeface="Calibri"/>
              </a:rPr>
              <a:t>/</a:t>
            </a:r>
            <a:endParaRPr sz="1800">
              <a:latin typeface="Calibri"/>
              <a:cs typeface="Calibri"/>
            </a:endParaRPr>
          </a:p>
          <a:p>
            <a:pPr marL="298450" marR="15240">
              <a:lnSpc>
                <a:spcPct val="80000"/>
              </a:lnSpc>
              <a:spcBef>
                <a:spcPts val="215"/>
              </a:spcBef>
            </a:pPr>
            <a:r>
              <a:rPr sz="1800" dirty="0">
                <a:latin typeface="Calibri"/>
                <a:cs typeface="Calibri"/>
              </a:rPr>
              <a:t>₹</a:t>
            </a:r>
            <a:r>
              <a:rPr sz="1800" b="1" dirty="0">
                <a:latin typeface="Calibri"/>
                <a:cs typeface="Calibri"/>
              </a:rPr>
              <a:t>1,68,442</a:t>
            </a:r>
            <a:r>
              <a:rPr sz="1800" dirty="0">
                <a:latin typeface="Calibri"/>
                <a:cs typeface="Calibri"/>
              </a:rPr>
              <a:t>),</a:t>
            </a:r>
            <a:r>
              <a:rPr sz="1800" spc="-5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while</a:t>
            </a:r>
            <a:r>
              <a:rPr sz="1800" spc="-5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chats,</a:t>
            </a:r>
            <a:r>
              <a:rPr sz="1800" spc="-5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despite</a:t>
            </a:r>
            <a:r>
              <a:rPr sz="1800" spc="-5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forming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70% </a:t>
            </a:r>
            <a:r>
              <a:rPr sz="1800" dirty="0">
                <a:latin typeface="Calibri"/>
                <a:cs typeface="Calibri"/>
              </a:rPr>
              <a:t>of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interactions,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contribute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only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21.3%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spc="-50" dirty="0">
                <a:latin typeface="Calibri"/>
                <a:cs typeface="Calibri"/>
              </a:rPr>
              <a:t>/</a:t>
            </a:r>
            <a:endParaRPr sz="1800">
              <a:latin typeface="Calibri"/>
              <a:cs typeface="Calibri"/>
            </a:endParaRPr>
          </a:p>
          <a:p>
            <a:pPr marL="298450" marR="5080">
              <a:lnSpc>
                <a:spcPct val="80000"/>
              </a:lnSpc>
            </a:pPr>
            <a:r>
              <a:rPr sz="1800" dirty="0">
                <a:latin typeface="Calibri"/>
                <a:cs typeface="Calibri"/>
              </a:rPr>
              <a:t>₹</a:t>
            </a:r>
            <a:r>
              <a:rPr sz="1800" b="1" dirty="0">
                <a:latin typeface="Calibri"/>
                <a:cs typeface="Calibri"/>
              </a:rPr>
              <a:t>45,495</a:t>
            </a:r>
            <a:r>
              <a:rPr sz="1800" dirty="0">
                <a:latin typeface="Calibri"/>
                <a:cs typeface="Calibri"/>
              </a:rPr>
              <a:t>.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Complementary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sessions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and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Public </a:t>
            </a:r>
            <a:r>
              <a:rPr sz="1800" dirty="0">
                <a:latin typeface="Calibri"/>
                <a:cs typeface="Calibri"/>
              </a:rPr>
              <a:t>Live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Calls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add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almost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nothing.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83308" y="3562425"/>
            <a:ext cx="42297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7815" indent="-285115">
              <a:lnSpc>
                <a:spcPct val="100000"/>
              </a:lnSpc>
              <a:spcBef>
                <a:spcPts val="100"/>
              </a:spcBef>
              <a:buClr>
                <a:srgbClr val="4966AC"/>
              </a:buClr>
              <a:buSzPct val="113888"/>
              <a:buFont typeface="Segoe UI Symbol"/>
              <a:buChar char="▪"/>
              <a:tabLst>
                <a:tab pos="297815" algn="l"/>
              </a:tabLst>
            </a:pPr>
            <a:r>
              <a:rPr sz="1800" dirty="0">
                <a:latin typeface="Calibri"/>
                <a:cs typeface="Calibri"/>
              </a:rPr>
              <a:t>Insight: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Focus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on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improving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call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quality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for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69058" y="3781882"/>
            <a:ext cx="3634740" cy="519430"/>
          </a:xfrm>
          <a:prstGeom prst="rect">
            <a:avLst/>
          </a:prstGeom>
        </p:spPr>
        <p:txBody>
          <a:bodyPr vert="horz" wrap="square" lIns="0" tIns="67310" rIns="0" bIns="0" rtlCol="0">
            <a:spAutoFit/>
          </a:bodyPr>
          <a:lstStyle/>
          <a:p>
            <a:pPr marL="12700" marR="5080">
              <a:lnSpc>
                <a:spcPct val="80000"/>
              </a:lnSpc>
              <a:spcBef>
                <a:spcPts val="530"/>
              </a:spcBef>
            </a:pPr>
            <a:r>
              <a:rPr sz="1800" dirty="0">
                <a:latin typeface="Calibri"/>
                <a:cs typeface="Calibri"/>
              </a:rPr>
              <a:t>revenue</a:t>
            </a:r>
            <a:r>
              <a:rPr sz="1800" spc="-5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growth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and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optimize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chats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for </a:t>
            </a:r>
            <a:r>
              <a:rPr sz="1800" dirty="0">
                <a:latin typeface="Calibri"/>
                <a:cs typeface="Calibri"/>
              </a:rPr>
              <a:t>efficient</a:t>
            </a:r>
            <a:r>
              <a:rPr sz="1800" spc="-9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support.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5816904" y="1828800"/>
            <a:ext cx="5470525" cy="4292600"/>
            <a:chOff x="5816904" y="1828800"/>
            <a:chExt cx="5470525" cy="4292600"/>
          </a:xfrm>
        </p:grpSpPr>
        <p:sp>
          <p:nvSpPr>
            <p:cNvPr id="7" name="object 7"/>
            <p:cNvSpPr/>
            <p:nvPr/>
          </p:nvSpPr>
          <p:spPr>
            <a:xfrm>
              <a:off x="5816904" y="1828800"/>
              <a:ext cx="5470525" cy="4292600"/>
            </a:xfrm>
            <a:custGeom>
              <a:avLst/>
              <a:gdLst/>
              <a:ahLst/>
              <a:cxnLst/>
              <a:rect l="l" t="t" r="r" b="b"/>
              <a:pathLst>
                <a:path w="5470525" h="4292600">
                  <a:moveTo>
                    <a:pt x="5470525" y="0"/>
                  </a:moveTo>
                  <a:lnTo>
                    <a:pt x="0" y="0"/>
                  </a:lnTo>
                  <a:lnTo>
                    <a:pt x="0" y="4292346"/>
                  </a:lnTo>
                  <a:lnTo>
                    <a:pt x="5470525" y="4292346"/>
                  </a:lnTo>
                  <a:lnTo>
                    <a:pt x="5470525" y="0"/>
                  </a:lnTo>
                  <a:close/>
                </a:path>
              </a:pathLst>
            </a:custGeom>
            <a:solidFill>
              <a:srgbClr val="DADF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460802" y="2383980"/>
              <a:ext cx="4213225" cy="3335020"/>
            </a:xfrm>
            <a:custGeom>
              <a:avLst/>
              <a:gdLst/>
              <a:ahLst/>
              <a:cxnLst/>
              <a:rect l="l" t="t" r="r" b="b"/>
              <a:pathLst>
                <a:path w="4213225" h="3335020">
                  <a:moveTo>
                    <a:pt x="0" y="3334664"/>
                  </a:moveTo>
                  <a:lnTo>
                    <a:pt x="331857" y="3083534"/>
                  </a:lnTo>
                  <a:lnTo>
                    <a:pt x="4213001" y="3083534"/>
                  </a:lnTo>
                </a:path>
                <a:path w="4213225" h="3335020">
                  <a:moveTo>
                    <a:pt x="0" y="2992043"/>
                  </a:moveTo>
                  <a:lnTo>
                    <a:pt x="331857" y="2740914"/>
                  </a:lnTo>
                  <a:lnTo>
                    <a:pt x="4213001" y="2740914"/>
                  </a:lnTo>
                </a:path>
                <a:path w="4213225" h="3335020">
                  <a:moveTo>
                    <a:pt x="0" y="2649435"/>
                  </a:moveTo>
                  <a:lnTo>
                    <a:pt x="331857" y="2398306"/>
                  </a:lnTo>
                  <a:lnTo>
                    <a:pt x="4213001" y="2398306"/>
                  </a:lnTo>
                </a:path>
                <a:path w="4213225" h="3335020">
                  <a:moveTo>
                    <a:pt x="0" y="2306815"/>
                  </a:moveTo>
                  <a:lnTo>
                    <a:pt x="331857" y="2055685"/>
                  </a:lnTo>
                  <a:lnTo>
                    <a:pt x="4213001" y="2055685"/>
                  </a:lnTo>
                </a:path>
                <a:path w="4213225" h="3335020">
                  <a:moveTo>
                    <a:pt x="0" y="1964207"/>
                  </a:moveTo>
                  <a:lnTo>
                    <a:pt x="331857" y="1713077"/>
                  </a:lnTo>
                  <a:lnTo>
                    <a:pt x="4213001" y="1713077"/>
                  </a:lnTo>
                </a:path>
                <a:path w="4213225" h="3335020">
                  <a:moveTo>
                    <a:pt x="0" y="1621586"/>
                  </a:moveTo>
                  <a:lnTo>
                    <a:pt x="331857" y="1370457"/>
                  </a:lnTo>
                  <a:lnTo>
                    <a:pt x="4213001" y="1370457"/>
                  </a:lnTo>
                </a:path>
                <a:path w="4213225" h="3335020">
                  <a:moveTo>
                    <a:pt x="0" y="1278966"/>
                  </a:moveTo>
                  <a:lnTo>
                    <a:pt x="331857" y="1027849"/>
                  </a:lnTo>
                  <a:lnTo>
                    <a:pt x="4213001" y="1027849"/>
                  </a:lnTo>
                </a:path>
                <a:path w="4213225" h="3335020">
                  <a:moveTo>
                    <a:pt x="0" y="936358"/>
                  </a:moveTo>
                  <a:lnTo>
                    <a:pt x="331857" y="685228"/>
                  </a:lnTo>
                  <a:lnTo>
                    <a:pt x="4213001" y="685228"/>
                  </a:lnTo>
                </a:path>
                <a:path w="4213225" h="3335020">
                  <a:moveTo>
                    <a:pt x="0" y="593737"/>
                  </a:moveTo>
                  <a:lnTo>
                    <a:pt x="331857" y="342607"/>
                  </a:lnTo>
                  <a:lnTo>
                    <a:pt x="4213001" y="342607"/>
                  </a:lnTo>
                </a:path>
                <a:path w="4213225" h="3335020">
                  <a:moveTo>
                    <a:pt x="0" y="251129"/>
                  </a:moveTo>
                  <a:lnTo>
                    <a:pt x="331857" y="0"/>
                  </a:lnTo>
                  <a:lnTo>
                    <a:pt x="4213001" y="0"/>
                  </a:lnTo>
                </a:path>
              </a:pathLst>
            </a:custGeom>
            <a:ln w="9524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851445" y="2757766"/>
              <a:ext cx="388620" cy="2886075"/>
            </a:xfrm>
            <a:custGeom>
              <a:avLst/>
              <a:gdLst/>
              <a:ahLst/>
              <a:cxnLst/>
              <a:rect l="l" t="t" r="r" b="b"/>
              <a:pathLst>
                <a:path w="388620" h="2886075">
                  <a:moveTo>
                    <a:pt x="388113" y="0"/>
                  </a:moveTo>
                  <a:lnTo>
                    <a:pt x="0" y="0"/>
                  </a:lnTo>
                  <a:lnTo>
                    <a:pt x="0" y="2885528"/>
                  </a:lnTo>
                  <a:lnTo>
                    <a:pt x="388113" y="2885528"/>
                  </a:lnTo>
                  <a:lnTo>
                    <a:pt x="388113" y="0"/>
                  </a:lnTo>
                  <a:close/>
                </a:path>
              </a:pathLst>
            </a:custGeom>
            <a:solidFill>
              <a:srgbClr val="4966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239558" y="2657309"/>
              <a:ext cx="133350" cy="2986405"/>
            </a:xfrm>
            <a:custGeom>
              <a:avLst/>
              <a:gdLst/>
              <a:ahLst/>
              <a:cxnLst/>
              <a:rect l="l" t="t" r="r" b="b"/>
              <a:pathLst>
                <a:path w="133350" h="2986404">
                  <a:moveTo>
                    <a:pt x="132740" y="0"/>
                  </a:moveTo>
                  <a:lnTo>
                    <a:pt x="0" y="100456"/>
                  </a:lnTo>
                  <a:lnTo>
                    <a:pt x="0" y="2985985"/>
                  </a:lnTo>
                  <a:lnTo>
                    <a:pt x="132740" y="2885541"/>
                  </a:lnTo>
                  <a:lnTo>
                    <a:pt x="132740" y="0"/>
                  </a:lnTo>
                  <a:close/>
                </a:path>
              </a:pathLst>
            </a:custGeom>
            <a:solidFill>
              <a:srgbClr val="2E41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851445" y="2657309"/>
              <a:ext cx="521334" cy="100965"/>
            </a:xfrm>
            <a:custGeom>
              <a:avLst/>
              <a:gdLst/>
              <a:ahLst/>
              <a:cxnLst/>
              <a:rect l="l" t="t" r="r" b="b"/>
              <a:pathLst>
                <a:path w="521334" h="100964">
                  <a:moveTo>
                    <a:pt x="520853" y="0"/>
                  </a:moveTo>
                  <a:lnTo>
                    <a:pt x="132742" y="0"/>
                  </a:lnTo>
                  <a:lnTo>
                    <a:pt x="0" y="100456"/>
                  </a:lnTo>
                  <a:lnTo>
                    <a:pt x="388113" y="100456"/>
                  </a:lnTo>
                  <a:lnTo>
                    <a:pt x="520853" y="0"/>
                  </a:lnTo>
                  <a:close/>
                </a:path>
              </a:pathLst>
            </a:custGeom>
            <a:solidFill>
              <a:srgbClr val="34477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7821726" y="4863947"/>
              <a:ext cx="388620" cy="779780"/>
            </a:xfrm>
            <a:custGeom>
              <a:avLst/>
              <a:gdLst/>
              <a:ahLst/>
              <a:cxnLst/>
              <a:rect l="l" t="t" r="r" b="b"/>
              <a:pathLst>
                <a:path w="388620" h="779779">
                  <a:moveTo>
                    <a:pt x="388111" y="0"/>
                  </a:moveTo>
                  <a:lnTo>
                    <a:pt x="0" y="0"/>
                  </a:lnTo>
                  <a:lnTo>
                    <a:pt x="0" y="779348"/>
                  </a:lnTo>
                  <a:lnTo>
                    <a:pt x="388111" y="779348"/>
                  </a:lnTo>
                  <a:lnTo>
                    <a:pt x="388111" y="0"/>
                  </a:lnTo>
                  <a:close/>
                </a:path>
              </a:pathLst>
            </a:custGeom>
            <a:solidFill>
              <a:srgbClr val="4966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8209838" y="4763490"/>
              <a:ext cx="133350" cy="880110"/>
            </a:xfrm>
            <a:custGeom>
              <a:avLst/>
              <a:gdLst/>
              <a:ahLst/>
              <a:cxnLst/>
              <a:rect l="l" t="t" r="r" b="b"/>
              <a:pathLst>
                <a:path w="133350" h="880110">
                  <a:moveTo>
                    <a:pt x="132753" y="0"/>
                  </a:moveTo>
                  <a:lnTo>
                    <a:pt x="0" y="100457"/>
                  </a:lnTo>
                  <a:lnTo>
                    <a:pt x="0" y="879805"/>
                  </a:lnTo>
                  <a:lnTo>
                    <a:pt x="132753" y="779360"/>
                  </a:lnTo>
                  <a:lnTo>
                    <a:pt x="132753" y="0"/>
                  </a:lnTo>
                  <a:close/>
                </a:path>
              </a:pathLst>
            </a:custGeom>
            <a:solidFill>
              <a:srgbClr val="2E41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7821727" y="4763490"/>
              <a:ext cx="1491615" cy="880110"/>
            </a:xfrm>
            <a:custGeom>
              <a:avLst/>
              <a:gdLst/>
              <a:ahLst/>
              <a:cxnLst/>
              <a:rect l="l" t="t" r="r" b="b"/>
              <a:pathLst>
                <a:path w="1491615" h="880110">
                  <a:moveTo>
                    <a:pt x="520865" y="0"/>
                  </a:moveTo>
                  <a:lnTo>
                    <a:pt x="132740" y="0"/>
                  </a:lnTo>
                  <a:lnTo>
                    <a:pt x="0" y="100457"/>
                  </a:lnTo>
                  <a:lnTo>
                    <a:pt x="388112" y="100457"/>
                  </a:lnTo>
                  <a:lnTo>
                    <a:pt x="520865" y="0"/>
                  </a:lnTo>
                  <a:close/>
                </a:path>
                <a:path w="1491615" h="880110">
                  <a:moveTo>
                    <a:pt x="1491145" y="779360"/>
                  </a:moveTo>
                  <a:lnTo>
                    <a:pt x="1103033" y="779360"/>
                  </a:lnTo>
                  <a:lnTo>
                    <a:pt x="970292" y="879805"/>
                  </a:lnTo>
                  <a:lnTo>
                    <a:pt x="1358404" y="879805"/>
                  </a:lnTo>
                  <a:lnTo>
                    <a:pt x="1491145" y="779360"/>
                  </a:lnTo>
                  <a:close/>
                </a:path>
              </a:pathLst>
            </a:custGeom>
            <a:solidFill>
              <a:srgbClr val="34477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9762299" y="5642432"/>
              <a:ext cx="388620" cy="1270"/>
            </a:xfrm>
            <a:custGeom>
              <a:avLst/>
              <a:gdLst/>
              <a:ahLst/>
              <a:cxnLst/>
              <a:rect l="l" t="t" r="r" b="b"/>
              <a:pathLst>
                <a:path w="388620" h="1270">
                  <a:moveTo>
                    <a:pt x="388112" y="0"/>
                  </a:moveTo>
                  <a:lnTo>
                    <a:pt x="0" y="0"/>
                  </a:lnTo>
                  <a:lnTo>
                    <a:pt x="0" y="863"/>
                  </a:lnTo>
                  <a:lnTo>
                    <a:pt x="388112" y="863"/>
                  </a:lnTo>
                  <a:lnTo>
                    <a:pt x="388112" y="0"/>
                  </a:lnTo>
                  <a:close/>
                </a:path>
              </a:pathLst>
            </a:custGeom>
            <a:solidFill>
              <a:srgbClr val="4966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0150411" y="5541988"/>
              <a:ext cx="133350" cy="101600"/>
            </a:xfrm>
            <a:custGeom>
              <a:avLst/>
              <a:gdLst/>
              <a:ahLst/>
              <a:cxnLst/>
              <a:rect l="l" t="t" r="r" b="b"/>
              <a:pathLst>
                <a:path w="133350" h="101600">
                  <a:moveTo>
                    <a:pt x="132740" y="0"/>
                  </a:moveTo>
                  <a:lnTo>
                    <a:pt x="0" y="100444"/>
                  </a:lnTo>
                  <a:lnTo>
                    <a:pt x="0" y="101307"/>
                  </a:lnTo>
                  <a:lnTo>
                    <a:pt x="132740" y="863"/>
                  </a:lnTo>
                  <a:lnTo>
                    <a:pt x="132740" y="0"/>
                  </a:lnTo>
                  <a:close/>
                </a:path>
              </a:pathLst>
            </a:custGeom>
            <a:solidFill>
              <a:srgbClr val="2E41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9762299" y="5541988"/>
              <a:ext cx="521334" cy="100965"/>
            </a:xfrm>
            <a:custGeom>
              <a:avLst/>
              <a:gdLst/>
              <a:ahLst/>
              <a:cxnLst/>
              <a:rect l="l" t="t" r="r" b="b"/>
              <a:pathLst>
                <a:path w="521334" h="100964">
                  <a:moveTo>
                    <a:pt x="520852" y="0"/>
                  </a:moveTo>
                  <a:lnTo>
                    <a:pt x="132740" y="0"/>
                  </a:lnTo>
                  <a:lnTo>
                    <a:pt x="0" y="100444"/>
                  </a:lnTo>
                  <a:lnTo>
                    <a:pt x="388112" y="100444"/>
                  </a:lnTo>
                  <a:lnTo>
                    <a:pt x="520852" y="0"/>
                  </a:lnTo>
                  <a:close/>
                </a:path>
              </a:pathLst>
            </a:custGeom>
            <a:solidFill>
              <a:srgbClr val="34477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6775422" y="2586672"/>
            <a:ext cx="56832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10" dirty="0">
                <a:latin typeface="Times New Roman"/>
                <a:cs typeface="Times New Roman"/>
              </a:rPr>
              <a:t>168442.035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717133" y="4692853"/>
            <a:ext cx="62547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10" dirty="0">
                <a:latin typeface="Times New Roman"/>
                <a:cs typeface="Times New Roman"/>
              </a:rPr>
              <a:t>45494.68333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8958876" y="5371756"/>
            <a:ext cx="8255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50" dirty="0">
                <a:latin typeface="Times New Roman"/>
                <a:cs typeface="Times New Roman"/>
              </a:rPr>
              <a:t>0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9800581" y="5471337"/>
            <a:ext cx="33972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10" dirty="0">
                <a:latin typeface="Times New Roman"/>
                <a:cs typeface="Times New Roman"/>
              </a:rPr>
              <a:t>50.597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812612" y="5805373"/>
            <a:ext cx="26670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0" dirty="0">
                <a:latin typeface="Arial Black"/>
                <a:cs typeface="Arial Black"/>
              </a:rPr>
              <a:t>Call</a:t>
            </a:r>
            <a:endParaRPr sz="900">
              <a:latin typeface="Arial Black"/>
              <a:cs typeface="Arial Black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7757478" y="5805373"/>
            <a:ext cx="31750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0" dirty="0">
                <a:latin typeface="Arial Black"/>
                <a:cs typeface="Arial Black"/>
              </a:rPr>
              <a:t>Chat</a:t>
            </a:r>
            <a:endParaRPr sz="900">
              <a:latin typeface="Arial Black"/>
              <a:cs typeface="Arial Black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8381682" y="5805373"/>
            <a:ext cx="196723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10" dirty="0">
                <a:latin typeface="Arial Black"/>
                <a:cs typeface="Arial Black"/>
              </a:rPr>
              <a:t>Complementarypublic_live_Call</a:t>
            </a:r>
            <a:endParaRPr sz="900">
              <a:latin typeface="Arial Black"/>
              <a:cs typeface="Arial Black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261586" y="5633846"/>
            <a:ext cx="10223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0" dirty="0">
                <a:latin typeface="Arial Black"/>
                <a:cs typeface="Arial Black"/>
              </a:rPr>
              <a:t>0</a:t>
            </a:r>
            <a:endParaRPr sz="900">
              <a:latin typeface="Arial Black"/>
              <a:cs typeface="Arial Black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5956641" y="5291239"/>
            <a:ext cx="40640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10" dirty="0">
                <a:latin typeface="Arial Black"/>
                <a:cs typeface="Arial Black"/>
              </a:rPr>
              <a:t>20000</a:t>
            </a:r>
            <a:endParaRPr sz="900">
              <a:latin typeface="Arial Black"/>
              <a:cs typeface="Arial Black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5956641" y="4948618"/>
            <a:ext cx="40640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10" dirty="0">
                <a:latin typeface="Arial Black"/>
                <a:cs typeface="Arial Black"/>
              </a:rPr>
              <a:t>40000</a:t>
            </a:r>
            <a:endParaRPr sz="900">
              <a:latin typeface="Arial Black"/>
              <a:cs typeface="Arial Black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956641" y="4606010"/>
            <a:ext cx="40640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10" dirty="0">
                <a:latin typeface="Arial Black"/>
                <a:cs typeface="Arial Black"/>
              </a:rPr>
              <a:t>60000</a:t>
            </a:r>
            <a:endParaRPr sz="900">
              <a:latin typeface="Arial Black"/>
              <a:cs typeface="Arial Black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5956641" y="4263390"/>
            <a:ext cx="40640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10" dirty="0">
                <a:latin typeface="Arial Black"/>
                <a:cs typeface="Arial Black"/>
              </a:rPr>
              <a:t>80000</a:t>
            </a:r>
            <a:endParaRPr sz="900">
              <a:latin typeface="Arial Black"/>
              <a:cs typeface="Arial Black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5880405" y="3920782"/>
            <a:ext cx="48260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10" dirty="0">
                <a:latin typeface="Arial Black"/>
                <a:cs typeface="Arial Black"/>
              </a:rPr>
              <a:t>100000</a:t>
            </a:r>
            <a:endParaRPr sz="900">
              <a:latin typeface="Arial Black"/>
              <a:cs typeface="Arial Black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5880405" y="3578161"/>
            <a:ext cx="48260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10" dirty="0">
                <a:latin typeface="Arial Black"/>
                <a:cs typeface="Arial Black"/>
              </a:rPr>
              <a:t>120000</a:t>
            </a:r>
            <a:endParaRPr sz="900">
              <a:latin typeface="Arial Black"/>
              <a:cs typeface="Arial Black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5880405" y="3235553"/>
            <a:ext cx="48260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10" dirty="0">
                <a:latin typeface="Arial Black"/>
                <a:cs typeface="Arial Black"/>
              </a:rPr>
              <a:t>140000</a:t>
            </a:r>
            <a:endParaRPr sz="900">
              <a:latin typeface="Arial Black"/>
              <a:cs typeface="Arial Black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5880405" y="2892935"/>
            <a:ext cx="48260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10" dirty="0">
                <a:latin typeface="Arial Black"/>
                <a:cs typeface="Arial Black"/>
              </a:rPr>
              <a:t>160000</a:t>
            </a:r>
            <a:endParaRPr sz="900">
              <a:latin typeface="Arial Black"/>
              <a:cs typeface="Arial Black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5880405" y="2550321"/>
            <a:ext cx="48260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10" dirty="0">
                <a:latin typeface="Arial Black"/>
                <a:cs typeface="Arial Black"/>
              </a:rPr>
              <a:t>180000</a:t>
            </a:r>
            <a:endParaRPr sz="900">
              <a:latin typeface="Arial Black"/>
              <a:cs typeface="Arial Black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6930139" y="1913096"/>
            <a:ext cx="355028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Black"/>
                <a:cs typeface="Arial Black"/>
              </a:rPr>
              <a:t>REVENUE</a:t>
            </a:r>
            <a:r>
              <a:rPr sz="1400" spc="-15" dirty="0">
                <a:latin typeface="Arial Black"/>
                <a:cs typeface="Arial Black"/>
              </a:rPr>
              <a:t> </a:t>
            </a:r>
            <a:r>
              <a:rPr sz="1400" dirty="0">
                <a:latin typeface="Arial Black"/>
                <a:cs typeface="Arial Black"/>
              </a:rPr>
              <a:t>BY</a:t>
            </a:r>
            <a:r>
              <a:rPr sz="1400" spc="-15" dirty="0">
                <a:latin typeface="Arial Black"/>
                <a:cs typeface="Arial Black"/>
              </a:rPr>
              <a:t> </a:t>
            </a:r>
            <a:r>
              <a:rPr sz="1400" dirty="0">
                <a:latin typeface="Arial Black"/>
                <a:cs typeface="Arial Black"/>
              </a:rPr>
              <a:t>CONSULTATION</a:t>
            </a:r>
            <a:r>
              <a:rPr sz="1400" spc="-15" dirty="0">
                <a:latin typeface="Arial Black"/>
                <a:cs typeface="Arial Black"/>
              </a:rPr>
              <a:t> </a:t>
            </a:r>
            <a:r>
              <a:rPr sz="1400" spc="-20" dirty="0">
                <a:latin typeface="Arial Black"/>
                <a:cs typeface="Arial Black"/>
              </a:rPr>
              <a:t>TYPE</a:t>
            </a:r>
            <a:endParaRPr sz="1400">
              <a:latin typeface="Arial Black"/>
              <a:cs typeface="Arial Black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0888053" y="3890746"/>
            <a:ext cx="28575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10" dirty="0">
                <a:latin typeface="Times New Roman"/>
                <a:cs typeface="Times New Roman"/>
              </a:rPr>
              <a:t>Total</a:t>
            </a:r>
            <a:endParaRPr sz="900">
              <a:latin typeface="Times New Roman"/>
              <a:cs typeface="Times New Roman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3043885" y="865572"/>
            <a:ext cx="7811770" cy="3144520"/>
            <a:chOff x="3043885" y="865572"/>
            <a:chExt cx="7811770" cy="3144520"/>
          </a:xfrm>
        </p:grpSpPr>
        <p:sp>
          <p:nvSpPr>
            <p:cNvPr id="38" name="object 38"/>
            <p:cNvSpPr/>
            <p:nvPr/>
          </p:nvSpPr>
          <p:spPr>
            <a:xfrm>
              <a:off x="10790593" y="3945102"/>
              <a:ext cx="65405" cy="65405"/>
            </a:xfrm>
            <a:custGeom>
              <a:avLst/>
              <a:gdLst/>
              <a:ahLst/>
              <a:cxnLst/>
              <a:rect l="l" t="t" r="r" b="b"/>
              <a:pathLst>
                <a:path w="65404" h="65404">
                  <a:moveTo>
                    <a:pt x="64799" y="0"/>
                  </a:moveTo>
                  <a:lnTo>
                    <a:pt x="0" y="0"/>
                  </a:lnTo>
                  <a:lnTo>
                    <a:pt x="0" y="64795"/>
                  </a:lnTo>
                  <a:lnTo>
                    <a:pt x="64799" y="64795"/>
                  </a:lnTo>
                  <a:lnTo>
                    <a:pt x="64799" y="0"/>
                  </a:lnTo>
                  <a:close/>
                </a:path>
              </a:pathLst>
            </a:custGeom>
            <a:solidFill>
              <a:srgbClr val="4966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3051822" y="873509"/>
              <a:ext cx="5024755" cy="588010"/>
            </a:xfrm>
            <a:custGeom>
              <a:avLst/>
              <a:gdLst/>
              <a:ahLst/>
              <a:cxnLst/>
              <a:rect l="l" t="t" r="r" b="b"/>
              <a:pathLst>
                <a:path w="5024755" h="588010">
                  <a:moveTo>
                    <a:pt x="0" y="97955"/>
                  </a:moveTo>
                  <a:lnTo>
                    <a:pt x="7748" y="59980"/>
                  </a:lnTo>
                  <a:lnTo>
                    <a:pt x="28826" y="28827"/>
                  </a:lnTo>
                  <a:lnTo>
                    <a:pt x="59980" y="7749"/>
                  </a:lnTo>
                  <a:lnTo>
                    <a:pt x="97957" y="0"/>
                  </a:lnTo>
                  <a:lnTo>
                    <a:pt x="4926330" y="0"/>
                  </a:lnTo>
                  <a:lnTo>
                    <a:pt x="4964304" y="7749"/>
                  </a:lnTo>
                  <a:lnTo>
                    <a:pt x="4995457" y="28827"/>
                  </a:lnTo>
                  <a:lnTo>
                    <a:pt x="5016535" y="59980"/>
                  </a:lnTo>
                  <a:lnTo>
                    <a:pt x="5024285" y="97955"/>
                  </a:lnTo>
                  <a:lnTo>
                    <a:pt x="5024285" y="489775"/>
                  </a:lnTo>
                  <a:lnTo>
                    <a:pt x="5016535" y="527749"/>
                  </a:lnTo>
                  <a:lnTo>
                    <a:pt x="4995457" y="558903"/>
                  </a:lnTo>
                  <a:lnTo>
                    <a:pt x="4964304" y="579981"/>
                  </a:lnTo>
                  <a:lnTo>
                    <a:pt x="4926330" y="587730"/>
                  </a:lnTo>
                  <a:lnTo>
                    <a:pt x="97957" y="587730"/>
                  </a:lnTo>
                  <a:lnTo>
                    <a:pt x="59980" y="579981"/>
                  </a:lnTo>
                  <a:lnTo>
                    <a:pt x="28826" y="558903"/>
                  </a:lnTo>
                  <a:lnTo>
                    <a:pt x="7748" y="527749"/>
                  </a:lnTo>
                  <a:lnTo>
                    <a:pt x="0" y="489775"/>
                  </a:lnTo>
                  <a:lnTo>
                    <a:pt x="0" y="97955"/>
                  </a:lnTo>
                  <a:close/>
                </a:path>
              </a:pathLst>
            </a:custGeom>
            <a:ln w="15874">
              <a:solidFill>
                <a:srgbClr val="4966A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76404" rIns="0" bIns="0" rtlCol="0">
            <a:spAutoFit/>
          </a:bodyPr>
          <a:lstStyle/>
          <a:p>
            <a:pPr marL="817244">
              <a:lnSpc>
                <a:spcPct val="100000"/>
              </a:lnSpc>
              <a:spcBef>
                <a:spcPts val="100"/>
              </a:spcBef>
            </a:pPr>
            <a:r>
              <a:rPr dirty="0"/>
              <a:t>DAILY</a:t>
            </a:r>
            <a:r>
              <a:rPr spc="-75" dirty="0"/>
              <a:t> </a:t>
            </a:r>
            <a:r>
              <a:rPr dirty="0"/>
              <a:t>CALL</a:t>
            </a:r>
            <a:r>
              <a:rPr spc="-75" dirty="0"/>
              <a:t> </a:t>
            </a:r>
            <a:r>
              <a:rPr spc="-10" dirty="0"/>
              <a:t>VOLUMES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52132" y="2503487"/>
            <a:ext cx="3901440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7815" marR="5080" indent="-285750" algn="just">
              <a:lnSpc>
                <a:spcPct val="100000"/>
              </a:lnSpc>
              <a:spcBef>
                <a:spcPts val="100"/>
              </a:spcBef>
              <a:buClr>
                <a:srgbClr val="4966AC"/>
              </a:buClr>
              <a:buSzPct val="113888"/>
              <a:buFont typeface="Segoe UI Symbol"/>
              <a:buChar char="▪"/>
              <a:tabLst>
                <a:tab pos="297815" algn="l"/>
              </a:tabLst>
            </a:pPr>
            <a:r>
              <a:rPr sz="1800" dirty="0">
                <a:latin typeface="Calibri"/>
                <a:cs typeface="Calibri"/>
              </a:rPr>
              <a:t>A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total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of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28,087</a:t>
            </a:r>
            <a:r>
              <a:rPr sz="1800" b="1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calls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were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handled, </a:t>
            </a:r>
            <a:r>
              <a:rPr sz="1800" dirty="0">
                <a:latin typeface="Calibri"/>
                <a:cs typeface="Calibri"/>
              </a:rPr>
              <a:t>averaging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825</a:t>
            </a:r>
            <a:r>
              <a:rPr sz="1800" b="1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calls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per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day.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peak </a:t>
            </a:r>
            <a:r>
              <a:rPr sz="1800" dirty="0">
                <a:latin typeface="Calibri"/>
                <a:cs typeface="Calibri"/>
              </a:rPr>
              <a:t>day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was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December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15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with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1,324</a:t>
            </a:r>
            <a:r>
              <a:rPr sz="1800" b="1" spc="-3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calls,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37877" y="3326447"/>
            <a:ext cx="37604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while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lowest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was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January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1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with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just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b="1" dirty="0">
                <a:latin typeface="Calibri"/>
                <a:cs typeface="Calibri"/>
              </a:rPr>
              <a:t>325</a:t>
            </a:r>
            <a:r>
              <a:rPr sz="1800" b="1" spc="-3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calls.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5588799" y="1799297"/>
            <a:ext cx="5770880" cy="4322445"/>
            <a:chOff x="5588799" y="1799297"/>
            <a:chExt cx="5770880" cy="4322445"/>
          </a:xfrm>
        </p:grpSpPr>
        <p:sp>
          <p:nvSpPr>
            <p:cNvPr id="6" name="object 6"/>
            <p:cNvSpPr/>
            <p:nvPr/>
          </p:nvSpPr>
          <p:spPr>
            <a:xfrm>
              <a:off x="5588799" y="1799297"/>
              <a:ext cx="5770880" cy="4322445"/>
            </a:xfrm>
            <a:custGeom>
              <a:avLst/>
              <a:gdLst/>
              <a:ahLst/>
              <a:cxnLst/>
              <a:rect l="l" t="t" r="r" b="b"/>
              <a:pathLst>
                <a:path w="5770880" h="4322445">
                  <a:moveTo>
                    <a:pt x="5770562" y="0"/>
                  </a:moveTo>
                  <a:lnTo>
                    <a:pt x="0" y="0"/>
                  </a:lnTo>
                  <a:lnTo>
                    <a:pt x="0" y="4321835"/>
                  </a:lnTo>
                  <a:lnTo>
                    <a:pt x="5770562" y="4321835"/>
                  </a:lnTo>
                  <a:lnTo>
                    <a:pt x="5770562" y="0"/>
                  </a:lnTo>
                  <a:close/>
                </a:path>
              </a:pathLst>
            </a:custGeom>
            <a:solidFill>
              <a:srgbClr val="DADF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084987" y="2362504"/>
              <a:ext cx="4521200" cy="2842260"/>
            </a:xfrm>
            <a:custGeom>
              <a:avLst/>
              <a:gdLst/>
              <a:ahLst/>
              <a:cxnLst/>
              <a:rect l="l" t="t" r="r" b="b"/>
              <a:pathLst>
                <a:path w="4521200" h="2842260">
                  <a:moveTo>
                    <a:pt x="0" y="2842133"/>
                  </a:moveTo>
                  <a:lnTo>
                    <a:pt x="4520896" y="2842133"/>
                  </a:lnTo>
                </a:path>
                <a:path w="4521200" h="2842260">
                  <a:moveTo>
                    <a:pt x="0" y="2436114"/>
                  </a:moveTo>
                  <a:lnTo>
                    <a:pt x="4520896" y="2436114"/>
                  </a:lnTo>
                </a:path>
                <a:path w="4521200" h="2842260">
                  <a:moveTo>
                    <a:pt x="0" y="0"/>
                  </a:moveTo>
                  <a:lnTo>
                    <a:pt x="4520896" y="0"/>
                  </a:lnTo>
                </a:path>
                <a:path w="4521200" h="2842260">
                  <a:moveTo>
                    <a:pt x="0" y="2842133"/>
                  </a:moveTo>
                  <a:lnTo>
                    <a:pt x="4520896" y="2842133"/>
                  </a:lnTo>
                </a:path>
              </a:pathLst>
            </a:custGeom>
            <a:ln w="9524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080214" y="5199888"/>
              <a:ext cx="4530725" cy="9525"/>
            </a:xfrm>
            <a:custGeom>
              <a:avLst/>
              <a:gdLst/>
              <a:ahLst/>
              <a:cxnLst/>
              <a:rect l="l" t="t" r="r" b="b"/>
              <a:pathLst>
                <a:path w="4530725" h="9525">
                  <a:moveTo>
                    <a:pt x="9525" y="4749"/>
                  </a:moveTo>
                  <a:lnTo>
                    <a:pt x="8140" y="1384"/>
                  </a:lnTo>
                  <a:lnTo>
                    <a:pt x="4762" y="0"/>
                  </a:lnTo>
                  <a:lnTo>
                    <a:pt x="1397" y="1384"/>
                  </a:lnTo>
                  <a:lnTo>
                    <a:pt x="0" y="4749"/>
                  </a:lnTo>
                  <a:lnTo>
                    <a:pt x="1397" y="8128"/>
                  </a:lnTo>
                  <a:lnTo>
                    <a:pt x="4762" y="9512"/>
                  </a:lnTo>
                  <a:lnTo>
                    <a:pt x="8140" y="8128"/>
                  </a:lnTo>
                  <a:lnTo>
                    <a:pt x="9525" y="4749"/>
                  </a:lnTo>
                  <a:close/>
                </a:path>
                <a:path w="4530725" h="9525">
                  <a:moveTo>
                    <a:pt x="142494" y="4749"/>
                  </a:moveTo>
                  <a:lnTo>
                    <a:pt x="141097" y="1384"/>
                  </a:lnTo>
                  <a:lnTo>
                    <a:pt x="137731" y="0"/>
                  </a:lnTo>
                  <a:lnTo>
                    <a:pt x="134366" y="1384"/>
                  </a:lnTo>
                  <a:lnTo>
                    <a:pt x="132969" y="4749"/>
                  </a:lnTo>
                  <a:lnTo>
                    <a:pt x="134366" y="8128"/>
                  </a:lnTo>
                  <a:lnTo>
                    <a:pt x="137731" y="9512"/>
                  </a:lnTo>
                  <a:lnTo>
                    <a:pt x="141097" y="8128"/>
                  </a:lnTo>
                  <a:lnTo>
                    <a:pt x="142494" y="4749"/>
                  </a:lnTo>
                  <a:close/>
                </a:path>
                <a:path w="4530725" h="9525">
                  <a:moveTo>
                    <a:pt x="275463" y="4749"/>
                  </a:moveTo>
                  <a:lnTo>
                    <a:pt x="274066" y="1384"/>
                  </a:lnTo>
                  <a:lnTo>
                    <a:pt x="270700" y="0"/>
                  </a:lnTo>
                  <a:lnTo>
                    <a:pt x="267335" y="1384"/>
                  </a:lnTo>
                  <a:lnTo>
                    <a:pt x="265938" y="4749"/>
                  </a:lnTo>
                  <a:lnTo>
                    <a:pt x="267335" y="8128"/>
                  </a:lnTo>
                  <a:lnTo>
                    <a:pt x="270700" y="9512"/>
                  </a:lnTo>
                  <a:lnTo>
                    <a:pt x="274066" y="8128"/>
                  </a:lnTo>
                  <a:lnTo>
                    <a:pt x="275463" y="4749"/>
                  </a:lnTo>
                  <a:close/>
                </a:path>
                <a:path w="4530725" h="9525">
                  <a:moveTo>
                    <a:pt x="408432" y="4749"/>
                  </a:moveTo>
                  <a:lnTo>
                    <a:pt x="407035" y="1384"/>
                  </a:lnTo>
                  <a:lnTo>
                    <a:pt x="403669" y="0"/>
                  </a:lnTo>
                  <a:lnTo>
                    <a:pt x="400304" y="1384"/>
                  </a:lnTo>
                  <a:lnTo>
                    <a:pt x="398907" y="4749"/>
                  </a:lnTo>
                  <a:lnTo>
                    <a:pt x="400304" y="8128"/>
                  </a:lnTo>
                  <a:lnTo>
                    <a:pt x="403669" y="9512"/>
                  </a:lnTo>
                  <a:lnTo>
                    <a:pt x="407035" y="8128"/>
                  </a:lnTo>
                  <a:lnTo>
                    <a:pt x="408432" y="4749"/>
                  </a:lnTo>
                  <a:close/>
                </a:path>
                <a:path w="4530725" h="9525">
                  <a:moveTo>
                    <a:pt x="541401" y="4749"/>
                  </a:moveTo>
                  <a:lnTo>
                    <a:pt x="540004" y="1384"/>
                  </a:lnTo>
                  <a:lnTo>
                    <a:pt x="536638" y="0"/>
                  </a:lnTo>
                  <a:lnTo>
                    <a:pt x="533273" y="1384"/>
                  </a:lnTo>
                  <a:lnTo>
                    <a:pt x="531876" y="4749"/>
                  </a:lnTo>
                  <a:lnTo>
                    <a:pt x="533273" y="8128"/>
                  </a:lnTo>
                  <a:lnTo>
                    <a:pt x="536638" y="9512"/>
                  </a:lnTo>
                  <a:lnTo>
                    <a:pt x="540004" y="8128"/>
                  </a:lnTo>
                  <a:lnTo>
                    <a:pt x="541401" y="4749"/>
                  </a:lnTo>
                  <a:close/>
                </a:path>
                <a:path w="4530725" h="9525">
                  <a:moveTo>
                    <a:pt x="674370" y="4749"/>
                  </a:moveTo>
                  <a:lnTo>
                    <a:pt x="672973" y="1384"/>
                  </a:lnTo>
                  <a:lnTo>
                    <a:pt x="669607" y="0"/>
                  </a:lnTo>
                  <a:lnTo>
                    <a:pt x="666242" y="1384"/>
                  </a:lnTo>
                  <a:lnTo>
                    <a:pt x="664845" y="4749"/>
                  </a:lnTo>
                  <a:lnTo>
                    <a:pt x="666242" y="8128"/>
                  </a:lnTo>
                  <a:lnTo>
                    <a:pt x="669607" y="9512"/>
                  </a:lnTo>
                  <a:lnTo>
                    <a:pt x="672973" y="8128"/>
                  </a:lnTo>
                  <a:lnTo>
                    <a:pt x="674370" y="4749"/>
                  </a:lnTo>
                  <a:close/>
                </a:path>
                <a:path w="4530725" h="9525">
                  <a:moveTo>
                    <a:pt x="807326" y="4749"/>
                  </a:moveTo>
                  <a:lnTo>
                    <a:pt x="805942" y="1384"/>
                  </a:lnTo>
                  <a:lnTo>
                    <a:pt x="802576" y="0"/>
                  </a:lnTo>
                  <a:lnTo>
                    <a:pt x="799198" y="1384"/>
                  </a:lnTo>
                  <a:lnTo>
                    <a:pt x="797814" y="4749"/>
                  </a:lnTo>
                  <a:lnTo>
                    <a:pt x="799198" y="8128"/>
                  </a:lnTo>
                  <a:lnTo>
                    <a:pt x="802576" y="9512"/>
                  </a:lnTo>
                  <a:lnTo>
                    <a:pt x="805942" y="8128"/>
                  </a:lnTo>
                  <a:lnTo>
                    <a:pt x="807326" y="4749"/>
                  </a:lnTo>
                  <a:close/>
                </a:path>
                <a:path w="4530725" h="9525">
                  <a:moveTo>
                    <a:pt x="940295" y="4749"/>
                  </a:moveTo>
                  <a:lnTo>
                    <a:pt x="938911" y="1384"/>
                  </a:lnTo>
                  <a:lnTo>
                    <a:pt x="935545" y="0"/>
                  </a:lnTo>
                  <a:lnTo>
                    <a:pt x="932167" y="1384"/>
                  </a:lnTo>
                  <a:lnTo>
                    <a:pt x="930783" y="4749"/>
                  </a:lnTo>
                  <a:lnTo>
                    <a:pt x="932167" y="8128"/>
                  </a:lnTo>
                  <a:lnTo>
                    <a:pt x="935545" y="9512"/>
                  </a:lnTo>
                  <a:lnTo>
                    <a:pt x="938911" y="8128"/>
                  </a:lnTo>
                  <a:lnTo>
                    <a:pt x="940295" y="4749"/>
                  </a:lnTo>
                  <a:close/>
                </a:path>
                <a:path w="4530725" h="9525">
                  <a:moveTo>
                    <a:pt x="1073264" y="4749"/>
                  </a:moveTo>
                  <a:lnTo>
                    <a:pt x="1071880" y="1384"/>
                  </a:lnTo>
                  <a:lnTo>
                    <a:pt x="1068514" y="0"/>
                  </a:lnTo>
                  <a:lnTo>
                    <a:pt x="1065136" y="1384"/>
                  </a:lnTo>
                  <a:lnTo>
                    <a:pt x="1063752" y="4749"/>
                  </a:lnTo>
                  <a:lnTo>
                    <a:pt x="1065136" y="8128"/>
                  </a:lnTo>
                  <a:lnTo>
                    <a:pt x="1068514" y="9512"/>
                  </a:lnTo>
                  <a:lnTo>
                    <a:pt x="1071880" y="8128"/>
                  </a:lnTo>
                  <a:lnTo>
                    <a:pt x="1073264" y="4749"/>
                  </a:lnTo>
                  <a:close/>
                </a:path>
                <a:path w="4530725" h="9525">
                  <a:moveTo>
                    <a:pt x="1206233" y="4749"/>
                  </a:moveTo>
                  <a:lnTo>
                    <a:pt x="1204849" y="1384"/>
                  </a:lnTo>
                  <a:lnTo>
                    <a:pt x="1201483" y="0"/>
                  </a:lnTo>
                  <a:lnTo>
                    <a:pt x="1198105" y="1384"/>
                  </a:lnTo>
                  <a:lnTo>
                    <a:pt x="1196721" y="4749"/>
                  </a:lnTo>
                  <a:lnTo>
                    <a:pt x="1198105" y="8128"/>
                  </a:lnTo>
                  <a:lnTo>
                    <a:pt x="1201483" y="9512"/>
                  </a:lnTo>
                  <a:lnTo>
                    <a:pt x="1204849" y="8128"/>
                  </a:lnTo>
                  <a:lnTo>
                    <a:pt x="1206233" y="4749"/>
                  </a:lnTo>
                  <a:close/>
                </a:path>
                <a:path w="4530725" h="9525">
                  <a:moveTo>
                    <a:pt x="1339202" y="4749"/>
                  </a:moveTo>
                  <a:lnTo>
                    <a:pt x="1337818" y="1384"/>
                  </a:lnTo>
                  <a:lnTo>
                    <a:pt x="1334452" y="0"/>
                  </a:lnTo>
                  <a:lnTo>
                    <a:pt x="1331074" y="1384"/>
                  </a:lnTo>
                  <a:lnTo>
                    <a:pt x="1329690" y="4749"/>
                  </a:lnTo>
                  <a:lnTo>
                    <a:pt x="1331074" y="8128"/>
                  </a:lnTo>
                  <a:lnTo>
                    <a:pt x="1334452" y="9512"/>
                  </a:lnTo>
                  <a:lnTo>
                    <a:pt x="1337818" y="8128"/>
                  </a:lnTo>
                  <a:lnTo>
                    <a:pt x="1339202" y="4749"/>
                  </a:lnTo>
                  <a:close/>
                </a:path>
                <a:path w="4530725" h="9525">
                  <a:moveTo>
                    <a:pt x="1472171" y="4749"/>
                  </a:moveTo>
                  <a:lnTo>
                    <a:pt x="1470787" y="1384"/>
                  </a:lnTo>
                  <a:lnTo>
                    <a:pt x="1467421" y="0"/>
                  </a:lnTo>
                  <a:lnTo>
                    <a:pt x="1464043" y="1384"/>
                  </a:lnTo>
                  <a:lnTo>
                    <a:pt x="1462659" y="4749"/>
                  </a:lnTo>
                  <a:lnTo>
                    <a:pt x="1464043" y="8128"/>
                  </a:lnTo>
                  <a:lnTo>
                    <a:pt x="1467421" y="9512"/>
                  </a:lnTo>
                  <a:lnTo>
                    <a:pt x="1470787" y="8128"/>
                  </a:lnTo>
                  <a:lnTo>
                    <a:pt x="1472171" y="4749"/>
                  </a:lnTo>
                  <a:close/>
                </a:path>
                <a:path w="4530725" h="9525">
                  <a:moveTo>
                    <a:pt x="1605140" y="4749"/>
                  </a:moveTo>
                  <a:lnTo>
                    <a:pt x="1603756" y="1384"/>
                  </a:lnTo>
                  <a:lnTo>
                    <a:pt x="1600390" y="0"/>
                  </a:lnTo>
                  <a:lnTo>
                    <a:pt x="1597012" y="1384"/>
                  </a:lnTo>
                  <a:lnTo>
                    <a:pt x="1595628" y="4749"/>
                  </a:lnTo>
                  <a:lnTo>
                    <a:pt x="1597012" y="8128"/>
                  </a:lnTo>
                  <a:lnTo>
                    <a:pt x="1600390" y="9512"/>
                  </a:lnTo>
                  <a:lnTo>
                    <a:pt x="1603756" y="8128"/>
                  </a:lnTo>
                  <a:lnTo>
                    <a:pt x="1605140" y="4749"/>
                  </a:lnTo>
                  <a:close/>
                </a:path>
                <a:path w="4530725" h="9525">
                  <a:moveTo>
                    <a:pt x="1738109" y="4749"/>
                  </a:moveTo>
                  <a:lnTo>
                    <a:pt x="1736725" y="1384"/>
                  </a:lnTo>
                  <a:lnTo>
                    <a:pt x="1733359" y="0"/>
                  </a:lnTo>
                  <a:lnTo>
                    <a:pt x="1729981" y="1384"/>
                  </a:lnTo>
                  <a:lnTo>
                    <a:pt x="1728597" y="4749"/>
                  </a:lnTo>
                  <a:lnTo>
                    <a:pt x="1729981" y="8128"/>
                  </a:lnTo>
                  <a:lnTo>
                    <a:pt x="1733359" y="9512"/>
                  </a:lnTo>
                  <a:lnTo>
                    <a:pt x="1736725" y="8128"/>
                  </a:lnTo>
                  <a:lnTo>
                    <a:pt x="1738109" y="4749"/>
                  </a:lnTo>
                  <a:close/>
                </a:path>
                <a:path w="4530725" h="9525">
                  <a:moveTo>
                    <a:pt x="1871065" y="4749"/>
                  </a:moveTo>
                  <a:lnTo>
                    <a:pt x="1869681" y="1384"/>
                  </a:lnTo>
                  <a:lnTo>
                    <a:pt x="1866315" y="0"/>
                  </a:lnTo>
                  <a:lnTo>
                    <a:pt x="1862937" y="1384"/>
                  </a:lnTo>
                  <a:lnTo>
                    <a:pt x="1861553" y="4749"/>
                  </a:lnTo>
                  <a:lnTo>
                    <a:pt x="1862937" y="8128"/>
                  </a:lnTo>
                  <a:lnTo>
                    <a:pt x="1866315" y="9512"/>
                  </a:lnTo>
                  <a:lnTo>
                    <a:pt x="1869681" y="8128"/>
                  </a:lnTo>
                  <a:lnTo>
                    <a:pt x="1871065" y="4749"/>
                  </a:lnTo>
                  <a:close/>
                </a:path>
                <a:path w="4530725" h="9525">
                  <a:moveTo>
                    <a:pt x="2004034" y="4749"/>
                  </a:moveTo>
                  <a:lnTo>
                    <a:pt x="2002650" y="1384"/>
                  </a:lnTo>
                  <a:lnTo>
                    <a:pt x="1999284" y="0"/>
                  </a:lnTo>
                  <a:lnTo>
                    <a:pt x="1995906" y="1384"/>
                  </a:lnTo>
                  <a:lnTo>
                    <a:pt x="1994522" y="4749"/>
                  </a:lnTo>
                  <a:lnTo>
                    <a:pt x="1995906" y="8128"/>
                  </a:lnTo>
                  <a:lnTo>
                    <a:pt x="1999284" y="9512"/>
                  </a:lnTo>
                  <a:lnTo>
                    <a:pt x="2002650" y="8128"/>
                  </a:lnTo>
                  <a:lnTo>
                    <a:pt x="2004034" y="4749"/>
                  </a:lnTo>
                  <a:close/>
                </a:path>
                <a:path w="4530725" h="9525">
                  <a:moveTo>
                    <a:pt x="2137003" y="4749"/>
                  </a:moveTo>
                  <a:lnTo>
                    <a:pt x="2135619" y="1384"/>
                  </a:lnTo>
                  <a:lnTo>
                    <a:pt x="2132253" y="0"/>
                  </a:lnTo>
                  <a:lnTo>
                    <a:pt x="2128875" y="1384"/>
                  </a:lnTo>
                  <a:lnTo>
                    <a:pt x="2127491" y="4749"/>
                  </a:lnTo>
                  <a:lnTo>
                    <a:pt x="2128875" y="8128"/>
                  </a:lnTo>
                  <a:lnTo>
                    <a:pt x="2132253" y="9512"/>
                  </a:lnTo>
                  <a:lnTo>
                    <a:pt x="2135619" y="8128"/>
                  </a:lnTo>
                  <a:lnTo>
                    <a:pt x="2137003" y="4749"/>
                  </a:lnTo>
                  <a:close/>
                </a:path>
                <a:path w="4530725" h="9525">
                  <a:moveTo>
                    <a:pt x="2269972" y="4749"/>
                  </a:moveTo>
                  <a:lnTo>
                    <a:pt x="2268588" y="1384"/>
                  </a:lnTo>
                  <a:lnTo>
                    <a:pt x="2265222" y="0"/>
                  </a:lnTo>
                  <a:lnTo>
                    <a:pt x="2261844" y="1384"/>
                  </a:lnTo>
                  <a:lnTo>
                    <a:pt x="2260460" y="4749"/>
                  </a:lnTo>
                  <a:lnTo>
                    <a:pt x="2261844" y="8128"/>
                  </a:lnTo>
                  <a:lnTo>
                    <a:pt x="2265222" y="9512"/>
                  </a:lnTo>
                  <a:lnTo>
                    <a:pt x="2268588" y="8128"/>
                  </a:lnTo>
                  <a:lnTo>
                    <a:pt x="2269972" y="4749"/>
                  </a:lnTo>
                  <a:close/>
                </a:path>
                <a:path w="4530725" h="9525">
                  <a:moveTo>
                    <a:pt x="2402941" y="4749"/>
                  </a:moveTo>
                  <a:lnTo>
                    <a:pt x="2401557" y="1384"/>
                  </a:lnTo>
                  <a:lnTo>
                    <a:pt x="2398191" y="0"/>
                  </a:lnTo>
                  <a:lnTo>
                    <a:pt x="2394813" y="1384"/>
                  </a:lnTo>
                  <a:lnTo>
                    <a:pt x="2393429" y="4749"/>
                  </a:lnTo>
                  <a:lnTo>
                    <a:pt x="2394813" y="8128"/>
                  </a:lnTo>
                  <a:lnTo>
                    <a:pt x="2398191" y="9512"/>
                  </a:lnTo>
                  <a:lnTo>
                    <a:pt x="2401557" y="8128"/>
                  </a:lnTo>
                  <a:lnTo>
                    <a:pt x="2402941" y="4749"/>
                  </a:lnTo>
                  <a:close/>
                </a:path>
                <a:path w="4530725" h="9525">
                  <a:moveTo>
                    <a:pt x="2535910" y="4749"/>
                  </a:moveTo>
                  <a:lnTo>
                    <a:pt x="2534526" y="1384"/>
                  </a:lnTo>
                  <a:lnTo>
                    <a:pt x="2531160" y="0"/>
                  </a:lnTo>
                  <a:lnTo>
                    <a:pt x="2527782" y="1384"/>
                  </a:lnTo>
                  <a:lnTo>
                    <a:pt x="2526398" y="4749"/>
                  </a:lnTo>
                  <a:lnTo>
                    <a:pt x="2527782" y="8128"/>
                  </a:lnTo>
                  <a:lnTo>
                    <a:pt x="2531160" y="9512"/>
                  </a:lnTo>
                  <a:lnTo>
                    <a:pt x="2534526" y="8128"/>
                  </a:lnTo>
                  <a:lnTo>
                    <a:pt x="2535910" y="4749"/>
                  </a:lnTo>
                  <a:close/>
                </a:path>
                <a:path w="4530725" h="9525">
                  <a:moveTo>
                    <a:pt x="2668879" y="4749"/>
                  </a:moveTo>
                  <a:lnTo>
                    <a:pt x="2667495" y="1384"/>
                  </a:lnTo>
                  <a:lnTo>
                    <a:pt x="2664129" y="0"/>
                  </a:lnTo>
                  <a:lnTo>
                    <a:pt x="2660751" y="1384"/>
                  </a:lnTo>
                  <a:lnTo>
                    <a:pt x="2659367" y="4749"/>
                  </a:lnTo>
                  <a:lnTo>
                    <a:pt x="2660751" y="8128"/>
                  </a:lnTo>
                  <a:lnTo>
                    <a:pt x="2664129" y="9512"/>
                  </a:lnTo>
                  <a:lnTo>
                    <a:pt x="2667495" y="8128"/>
                  </a:lnTo>
                  <a:lnTo>
                    <a:pt x="2668879" y="4749"/>
                  </a:lnTo>
                  <a:close/>
                </a:path>
                <a:path w="4530725" h="9525">
                  <a:moveTo>
                    <a:pt x="2801848" y="4749"/>
                  </a:moveTo>
                  <a:lnTo>
                    <a:pt x="2800464" y="1384"/>
                  </a:lnTo>
                  <a:lnTo>
                    <a:pt x="2797098" y="0"/>
                  </a:lnTo>
                  <a:lnTo>
                    <a:pt x="2793720" y="1384"/>
                  </a:lnTo>
                  <a:lnTo>
                    <a:pt x="2792336" y="4749"/>
                  </a:lnTo>
                  <a:lnTo>
                    <a:pt x="2793720" y="8128"/>
                  </a:lnTo>
                  <a:lnTo>
                    <a:pt x="2797098" y="9512"/>
                  </a:lnTo>
                  <a:lnTo>
                    <a:pt x="2800464" y="8128"/>
                  </a:lnTo>
                  <a:lnTo>
                    <a:pt x="2801848" y="4749"/>
                  </a:lnTo>
                  <a:close/>
                </a:path>
                <a:path w="4530725" h="9525">
                  <a:moveTo>
                    <a:pt x="2934817" y="4749"/>
                  </a:moveTo>
                  <a:lnTo>
                    <a:pt x="2933433" y="1384"/>
                  </a:lnTo>
                  <a:lnTo>
                    <a:pt x="2930067" y="0"/>
                  </a:lnTo>
                  <a:lnTo>
                    <a:pt x="2926689" y="1384"/>
                  </a:lnTo>
                  <a:lnTo>
                    <a:pt x="2925305" y="4749"/>
                  </a:lnTo>
                  <a:lnTo>
                    <a:pt x="2926689" y="8128"/>
                  </a:lnTo>
                  <a:lnTo>
                    <a:pt x="2930067" y="9512"/>
                  </a:lnTo>
                  <a:lnTo>
                    <a:pt x="2933433" y="8128"/>
                  </a:lnTo>
                  <a:lnTo>
                    <a:pt x="2934817" y="4749"/>
                  </a:lnTo>
                  <a:close/>
                </a:path>
                <a:path w="4530725" h="9525">
                  <a:moveTo>
                    <a:pt x="3067774" y="4749"/>
                  </a:moveTo>
                  <a:lnTo>
                    <a:pt x="3066389" y="1384"/>
                  </a:lnTo>
                  <a:lnTo>
                    <a:pt x="3063024" y="0"/>
                  </a:lnTo>
                  <a:lnTo>
                    <a:pt x="3059646" y="1384"/>
                  </a:lnTo>
                  <a:lnTo>
                    <a:pt x="3058261" y="4749"/>
                  </a:lnTo>
                  <a:lnTo>
                    <a:pt x="3059646" y="8128"/>
                  </a:lnTo>
                  <a:lnTo>
                    <a:pt x="3063024" y="9512"/>
                  </a:lnTo>
                  <a:lnTo>
                    <a:pt x="3066389" y="8128"/>
                  </a:lnTo>
                  <a:lnTo>
                    <a:pt x="3067774" y="4749"/>
                  </a:lnTo>
                  <a:close/>
                </a:path>
                <a:path w="4530725" h="9525">
                  <a:moveTo>
                    <a:pt x="3200743" y="4749"/>
                  </a:moveTo>
                  <a:lnTo>
                    <a:pt x="3199358" y="1384"/>
                  </a:lnTo>
                  <a:lnTo>
                    <a:pt x="3195993" y="0"/>
                  </a:lnTo>
                  <a:lnTo>
                    <a:pt x="3192615" y="1384"/>
                  </a:lnTo>
                  <a:lnTo>
                    <a:pt x="3191230" y="4749"/>
                  </a:lnTo>
                  <a:lnTo>
                    <a:pt x="3192615" y="8128"/>
                  </a:lnTo>
                  <a:lnTo>
                    <a:pt x="3195993" y="9512"/>
                  </a:lnTo>
                  <a:lnTo>
                    <a:pt x="3199358" y="8128"/>
                  </a:lnTo>
                  <a:lnTo>
                    <a:pt x="3200743" y="4749"/>
                  </a:lnTo>
                  <a:close/>
                </a:path>
                <a:path w="4530725" h="9525">
                  <a:moveTo>
                    <a:pt x="3333712" y="4749"/>
                  </a:moveTo>
                  <a:lnTo>
                    <a:pt x="3332327" y="1384"/>
                  </a:lnTo>
                  <a:lnTo>
                    <a:pt x="3328962" y="0"/>
                  </a:lnTo>
                  <a:lnTo>
                    <a:pt x="3325584" y="1384"/>
                  </a:lnTo>
                  <a:lnTo>
                    <a:pt x="3324199" y="4749"/>
                  </a:lnTo>
                  <a:lnTo>
                    <a:pt x="3325584" y="8128"/>
                  </a:lnTo>
                  <a:lnTo>
                    <a:pt x="3328962" y="9512"/>
                  </a:lnTo>
                  <a:lnTo>
                    <a:pt x="3332327" y="8128"/>
                  </a:lnTo>
                  <a:lnTo>
                    <a:pt x="3333712" y="4749"/>
                  </a:lnTo>
                  <a:close/>
                </a:path>
                <a:path w="4530725" h="9525">
                  <a:moveTo>
                    <a:pt x="3466681" y="4749"/>
                  </a:moveTo>
                  <a:lnTo>
                    <a:pt x="3465296" y="1384"/>
                  </a:lnTo>
                  <a:lnTo>
                    <a:pt x="3461931" y="0"/>
                  </a:lnTo>
                  <a:lnTo>
                    <a:pt x="3458553" y="1384"/>
                  </a:lnTo>
                  <a:lnTo>
                    <a:pt x="3457168" y="4749"/>
                  </a:lnTo>
                  <a:lnTo>
                    <a:pt x="3458553" y="8128"/>
                  </a:lnTo>
                  <a:lnTo>
                    <a:pt x="3461931" y="9512"/>
                  </a:lnTo>
                  <a:lnTo>
                    <a:pt x="3465296" y="8128"/>
                  </a:lnTo>
                  <a:lnTo>
                    <a:pt x="3466681" y="4749"/>
                  </a:lnTo>
                  <a:close/>
                </a:path>
                <a:path w="4530725" h="9525">
                  <a:moveTo>
                    <a:pt x="3599650" y="4749"/>
                  </a:moveTo>
                  <a:lnTo>
                    <a:pt x="3598265" y="1384"/>
                  </a:lnTo>
                  <a:lnTo>
                    <a:pt x="3594900" y="0"/>
                  </a:lnTo>
                  <a:lnTo>
                    <a:pt x="3591522" y="1384"/>
                  </a:lnTo>
                  <a:lnTo>
                    <a:pt x="3590137" y="4749"/>
                  </a:lnTo>
                  <a:lnTo>
                    <a:pt x="3591522" y="8128"/>
                  </a:lnTo>
                  <a:lnTo>
                    <a:pt x="3594900" y="9512"/>
                  </a:lnTo>
                  <a:lnTo>
                    <a:pt x="3598265" y="8128"/>
                  </a:lnTo>
                  <a:lnTo>
                    <a:pt x="3599650" y="4749"/>
                  </a:lnTo>
                  <a:close/>
                </a:path>
                <a:path w="4530725" h="9525">
                  <a:moveTo>
                    <a:pt x="3732619" y="4749"/>
                  </a:moveTo>
                  <a:lnTo>
                    <a:pt x="3731234" y="1384"/>
                  </a:lnTo>
                  <a:lnTo>
                    <a:pt x="3727869" y="0"/>
                  </a:lnTo>
                  <a:lnTo>
                    <a:pt x="3724491" y="1384"/>
                  </a:lnTo>
                  <a:lnTo>
                    <a:pt x="3723106" y="4749"/>
                  </a:lnTo>
                  <a:lnTo>
                    <a:pt x="3724491" y="8128"/>
                  </a:lnTo>
                  <a:lnTo>
                    <a:pt x="3727869" y="9512"/>
                  </a:lnTo>
                  <a:lnTo>
                    <a:pt x="3731234" y="8128"/>
                  </a:lnTo>
                  <a:lnTo>
                    <a:pt x="3732619" y="4749"/>
                  </a:lnTo>
                  <a:close/>
                </a:path>
                <a:path w="4530725" h="9525">
                  <a:moveTo>
                    <a:pt x="3865588" y="4749"/>
                  </a:moveTo>
                  <a:lnTo>
                    <a:pt x="3864203" y="1384"/>
                  </a:lnTo>
                  <a:lnTo>
                    <a:pt x="3860838" y="0"/>
                  </a:lnTo>
                  <a:lnTo>
                    <a:pt x="3857460" y="1384"/>
                  </a:lnTo>
                  <a:lnTo>
                    <a:pt x="3856075" y="4749"/>
                  </a:lnTo>
                  <a:lnTo>
                    <a:pt x="3857460" y="8128"/>
                  </a:lnTo>
                  <a:lnTo>
                    <a:pt x="3860838" y="9512"/>
                  </a:lnTo>
                  <a:lnTo>
                    <a:pt x="3864203" y="8128"/>
                  </a:lnTo>
                  <a:lnTo>
                    <a:pt x="3865588" y="4749"/>
                  </a:lnTo>
                  <a:close/>
                </a:path>
                <a:path w="4530725" h="9525">
                  <a:moveTo>
                    <a:pt x="3998557" y="4749"/>
                  </a:moveTo>
                  <a:lnTo>
                    <a:pt x="3997172" y="1384"/>
                  </a:lnTo>
                  <a:lnTo>
                    <a:pt x="3993807" y="0"/>
                  </a:lnTo>
                  <a:lnTo>
                    <a:pt x="3990429" y="1384"/>
                  </a:lnTo>
                  <a:lnTo>
                    <a:pt x="3989044" y="4749"/>
                  </a:lnTo>
                  <a:lnTo>
                    <a:pt x="3990429" y="8128"/>
                  </a:lnTo>
                  <a:lnTo>
                    <a:pt x="3993807" y="9512"/>
                  </a:lnTo>
                  <a:lnTo>
                    <a:pt x="3997172" y="8128"/>
                  </a:lnTo>
                  <a:lnTo>
                    <a:pt x="3998557" y="4749"/>
                  </a:lnTo>
                  <a:close/>
                </a:path>
                <a:path w="4530725" h="9525">
                  <a:moveTo>
                    <a:pt x="4131526" y="4749"/>
                  </a:moveTo>
                  <a:lnTo>
                    <a:pt x="4130141" y="1384"/>
                  </a:lnTo>
                  <a:lnTo>
                    <a:pt x="4126776" y="0"/>
                  </a:lnTo>
                  <a:lnTo>
                    <a:pt x="4123398" y="1384"/>
                  </a:lnTo>
                  <a:lnTo>
                    <a:pt x="4122013" y="4749"/>
                  </a:lnTo>
                  <a:lnTo>
                    <a:pt x="4123398" y="8128"/>
                  </a:lnTo>
                  <a:lnTo>
                    <a:pt x="4126776" y="9512"/>
                  </a:lnTo>
                  <a:lnTo>
                    <a:pt x="4130141" y="8128"/>
                  </a:lnTo>
                  <a:lnTo>
                    <a:pt x="4131526" y="4749"/>
                  </a:lnTo>
                  <a:close/>
                </a:path>
                <a:path w="4530725" h="9525">
                  <a:moveTo>
                    <a:pt x="4264482" y="4749"/>
                  </a:moveTo>
                  <a:lnTo>
                    <a:pt x="4263098" y="1384"/>
                  </a:lnTo>
                  <a:lnTo>
                    <a:pt x="4259732" y="0"/>
                  </a:lnTo>
                  <a:lnTo>
                    <a:pt x="4256354" y="1384"/>
                  </a:lnTo>
                  <a:lnTo>
                    <a:pt x="4254970" y="4749"/>
                  </a:lnTo>
                  <a:lnTo>
                    <a:pt x="4256354" y="8128"/>
                  </a:lnTo>
                  <a:lnTo>
                    <a:pt x="4259732" y="9512"/>
                  </a:lnTo>
                  <a:lnTo>
                    <a:pt x="4263098" y="8128"/>
                  </a:lnTo>
                  <a:lnTo>
                    <a:pt x="4264482" y="4749"/>
                  </a:lnTo>
                  <a:close/>
                </a:path>
                <a:path w="4530725" h="9525">
                  <a:moveTo>
                    <a:pt x="4397451" y="4749"/>
                  </a:moveTo>
                  <a:lnTo>
                    <a:pt x="4396067" y="1384"/>
                  </a:lnTo>
                  <a:lnTo>
                    <a:pt x="4392701" y="0"/>
                  </a:lnTo>
                  <a:lnTo>
                    <a:pt x="4389323" y="1384"/>
                  </a:lnTo>
                  <a:lnTo>
                    <a:pt x="4387939" y="4749"/>
                  </a:lnTo>
                  <a:lnTo>
                    <a:pt x="4389323" y="8128"/>
                  </a:lnTo>
                  <a:lnTo>
                    <a:pt x="4392701" y="9512"/>
                  </a:lnTo>
                  <a:lnTo>
                    <a:pt x="4396067" y="8128"/>
                  </a:lnTo>
                  <a:lnTo>
                    <a:pt x="4397451" y="4749"/>
                  </a:lnTo>
                  <a:close/>
                </a:path>
                <a:path w="4530725" h="9525">
                  <a:moveTo>
                    <a:pt x="4530420" y="4749"/>
                  </a:moveTo>
                  <a:lnTo>
                    <a:pt x="4529036" y="1384"/>
                  </a:lnTo>
                  <a:lnTo>
                    <a:pt x="4525670" y="0"/>
                  </a:lnTo>
                  <a:lnTo>
                    <a:pt x="4522292" y="1384"/>
                  </a:lnTo>
                  <a:lnTo>
                    <a:pt x="4520908" y="4749"/>
                  </a:lnTo>
                  <a:lnTo>
                    <a:pt x="4522292" y="8128"/>
                  </a:lnTo>
                  <a:lnTo>
                    <a:pt x="4525670" y="9512"/>
                  </a:lnTo>
                  <a:lnTo>
                    <a:pt x="4529036" y="8128"/>
                  </a:lnTo>
                  <a:lnTo>
                    <a:pt x="4530420" y="4749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84987" y="2478570"/>
              <a:ext cx="4520896" cy="2104504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6067124" y="3924172"/>
            <a:ext cx="19685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5" dirty="0">
                <a:latin typeface="Times New Roman"/>
                <a:cs typeface="Times New Roman"/>
              </a:rPr>
              <a:t>523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146118" y="2842135"/>
            <a:ext cx="675640" cy="41655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ts val="940"/>
              </a:lnSpc>
              <a:spcBef>
                <a:spcPts val="100"/>
              </a:spcBef>
            </a:pPr>
            <a:r>
              <a:rPr sz="900" spc="-20" dirty="0">
                <a:latin typeface="Times New Roman"/>
                <a:cs typeface="Times New Roman"/>
              </a:rPr>
              <a:t>1056</a:t>
            </a:r>
            <a:endParaRPr sz="900">
              <a:latin typeface="Times New Roman"/>
              <a:cs typeface="Times New Roman"/>
            </a:endParaRPr>
          </a:p>
          <a:p>
            <a:pPr marL="170815">
              <a:lnSpc>
                <a:spcPts val="940"/>
              </a:lnSpc>
            </a:pPr>
            <a:r>
              <a:rPr sz="900" spc="-10" dirty="0">
                <a:latin typeface="Times New Roman"/>
                <a:cs typeface="Times New Roman"/>
              </a:rPr>
              <a:t>100</a:t>
            </a:r>
            <a:r>
              <a:rPr sz="1350" spc="-15" baseline="-12345" dirty="0">
                <a:latin typeface="Times New Roman"/>
                <a:cs typeface="Times New Roman"/>
              </a:rPr>
              <a:t>9</a:t>
            </a:r>
            <a:r>
              <a:rPr sz="900" spc="-10" dirty="0">
                <a:latin typeface="Times New Roman"/>
                <a:cs typeface="Times New Roman"/>
              </a:rPr>
              <a:t>6</a:t>
            </a:r>
            <a:r>
              <a:rPr sz="1350" spc="-15" baseline="-12345" dirty="0">
                <a:latin typeface="Times New Roman"/>
                <a:cs typeface="Times New Roman"/>
              </a:rPr>
              <a:t>94</a:t>
            </a:r>
            <a:endParaRPr sz="1350" baseline="-12345">
              <a:latin typeface="Times New Roman"/>
              <a:cs typeface="Times New Roman"/>
            </a:endParaRPr>
          </a:p>
          <a:p>
            <a:pPr marL="465455">
              <a:lnSpc>
                <a:spcPct val="100000"/>
              </a:lnSpc>
              <a:spcBef>
                <a:spcPts val="114"/>
              </a:spcBef>
            </a:pPr>
            <a:r>
              <a:rPr sz="900" spc="-25" dirty="0">
                <a:latin typeface="Times New Roman"/>
                <a:cs typeface="Times New Roman"/>
              </a:rPr>
              <a:t>931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731962" y="3534397"/>
            <a:ext cx="19685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5" dirty="0">
                <a:latin typeface="Times New Roman"/>
                <a:cs typeface="Times New Roman"/>
              </a:rPr>
              <a:t>715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864925" y="3907942"/>
            <a:ext cx="19685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5" dirty="0">
                <a:latin typeface="Times New Roman"/>
                <a:cs typeface="Times New Roman"/>
              </a:rPr>
              <a:t>531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997894" y="4030891"/>
            <a:ext cx="330200" cy="431800"/>
          </a:xfrm>
          <a:prstGeom prst="rect">
            <a:avLst/>
          </a:prstGeom>
        </p:spPr>
        <p:txBody>
          <a:bodyPr vert="horz" wrap="square" lIns="0" tIns="78105" rIns="0" bIns="0" rtlCol="0">
            <a:spAutoFit/>
          </a:bodyPr>
          <a:lstStyle/>
          <a:p>
            <a:pPr marL="145415">
              <a:lnSpc>
                <a:spcPct val="100000"/>
              </a:lnSpc>
              <a:spcBef>
                <a:spcPts val="615"/>
              </a:spcBef>
            </a:pPr>
            <a:r>
              <a:rPr sz="900" spc="-25" dirty="0">
                <a:latin typeface="Times New Roman"/>
                <a:cs typeface="Times New Roman"/>
              </a:rPr>
              <a:t>438</a:t>
            </a:r>
            <a:endParaRPr sz="9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20"/>
              </a:spcBef>
            </a:pPr>
            <a:r>
              <a:rPr sz="900" spc="-25" dirty="0">
                <a:latin typeface="Times New Roman"/>
                <a:cs typeface="Times New Roman"/>
              </a:rPr>
              <a:t>338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238432" y="3780040"/>
            <a:ext cx="38100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900" spc="-10" dirty="0">
                <a:latin typeface="Times New Roman"/>
                <a:cs typeface="Times New Roman"/>
              </a:rPr>
              <a:t>594</a:t>
            </a:r>
            <a:r>
              <a:rPr sz="1350" spc="-15" baseline="-12345" dirty="0">
                <a:latin typeface="Times New Roman"/>
                <a:cs typeface="Times New Roman"/>
              </a:rPr>
              <a:t>582</a:t>
            </a:r>
            <a:endParaRPr sz="1350" baseline="-12345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529770" y="3859212"/>
            <a:ext cx="19685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5" dirty="0">
                <a:latin typeface="Times New Roman"/>
                <a:cs typeface="Times New Roman"/>
              </a:rPr>
              <a:t>555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662739" y="3729291"/>
            <a:ext cx="19685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5" dirty="0">
                <a:latin typeface="Times New Roman"/>
                <a:cs typeface="Times New Roman"/>
              </a:rPr>
              <a:t>619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795708" y="3124314"/>
            <a:ext cx="19685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5" dirty="0">
                <a:latin typeface="Times New Roman"/>
                <a:cs typeface="Times New Roman"/>
              </a:rPr>
              <a:t>917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900102" y="2298070"/>
            <a:ext cx="25400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0" dirty="0">
                <a:latin typeface="Times New Roman"/>
                <a:cs typeface="Times New Roman"/>
              </a:rPr>
              <a:t>1324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8036233" y="3053266"/>
            <a:ext cx="38100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900" spc="-10" dirty="0">
                <a:latin typeface="Times New Roman"/>
                <a:cs typeface="Times New Roman"/>
              </a:rPr>
              <a:t>952</a:t>
            </a:r>
            <a:r>
              <a:rPr sz="1350" spc="-15" baseline="-21604" dirty="0">
                <a:latin typeface="Times New Roman"/>
                <a:cs typeface="Times New Roman"/>
              </a:rPr>
              <a:t>929</a:t>
            </a:r>
            <a:endParaRPr sz="1350" baseline="-21604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8298996" y="2805593"/>
            <a:ext cx="25400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0" dirty="0">
                <a:latin typeface="Times New Roman"/>
                <a:cs typeface="Times New Roman"/>
              </a:rPr>
              <a:t>1074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8431965" y="2862436"/>
            <a:ext cx="25400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0" dirty="0">
                <a:latin typeface="Times New Roman"/>
                <a:cs typeface="Times New Roman"/>
              </a:rPr>
              <a:t>1046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8593509" y="3250184"/>
            <a:ext cx="19685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5" dirty="0">
                <a:latin typeface="Times New Roman"/>
                <a:cs typeface="Times New Roman"/>
              </a:rPr>
              <a:t>855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8726478" y="3329355"/>
            <a:ext cx="19685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5" dirty="0">
                <a:latin typeface="Times New Roman"/>
                <a:cs typeface="Times New Roman"/>
              </a:rPr>
              <a:t>816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8859447" y="3412591"/>
            <a:ext cx="19685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5" dirty="0">
                <a:latin typeface="Times New Roman"/>
                <a:cs typeface="Times New Roman"/>
              </a:rPr>
              <a:t>775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8963842" y="2836045"/>
            <a:ext cx="38735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95" dirty="0">
                <a:latin typeface="Times New Roman"/>
                <a:cs typeface="Times New Roman"/>
              </a:rPr>
              <a:t>105</a:t>
            </a:r>
            <a:r>
              <a:rPr sz="1350" spc="-142" baseline="3086" dirty="0">
                <a:latin typeface="Times New Roman"/>
                <a:cs typeface="Times New Roman"/>
              </a:rPr>
              <a:t>1</a:t>
            </a:r>
            <a:r>
              <a:rPr sz="900" spc="-95" dirty="0">
                <a:latin typeface="Times New Roman"/>
                <a:cs typeface="Times New Roman"/>
              </a:rPr>
              <a:t>9</a:t>
            </a:r>
            <a:r>
              <a:rPr sz="1350" spc="-142" baseline="3086" dirty="0">
                <a:latin typeface="Times New Roman"/>
                <a:cs typeface="Times New Roman"/>
              </a:rPr>
              <a:t>061</a:t>
            </a:r>
            <a:endParaRPr sz="1350" baseline="3086">
              <a:latin typeface="Times New Roman"/>
              <a:cs typeface="Times New Roman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9229780" y="2756871"/>
            <a:ext cx="25400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0" dirty="0">
                <a:latin typeface="Times New Roman"/>
                <a:cs typeface="Times New Roman"/>
              </a:rPr>
              <a:t>1098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9391311" y="3345599"/>
            <a:ext cx="19685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5" dirty="0">
                <a:latin typeface="Times New Roman"/>
                <a:cs typeface="Times New Roman"/>
              </a:rPr>
              <a:t>808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9495704" y="2953791"/>
            <a:ext cx="25400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0" dirty="0">
                <a:latin typeface="Times New Roman"/>
                <a:cs typeface="Times New Roman"/>
              </a:rPr>
              <a:t>1001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9628674" y="2799504"/>
            <a:ext cx="25400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0" dirty="0">
                <a:latin typeface="Times New Roman"/>
                <a:cs typeface="Times New Roman"/>
              </a:rPr>
              <a:t>1077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9923187" y="3406508"/>
            <a:ext cx="19685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5" dirty="0">
                <a:latin typeface="Times New Roman"/>
                <a:cs typeface="Times New Roman"/>
              </a:rPr>
              <a:t>778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9736242" y="2911158"/>
            <a:ext cx="57086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latin typeface="Times New Roman"/>
                <a:cs typeface="Times New Roman"/>
              </a:rPr>
              <a:t>1022</a:t>
            </a:r>
            <a:r>
              <a:rPr sz="900" spc="65" dirty="0">
                <a:latin typeface="Times New Roman"/>
                <a:cs typeface="Times New Roman"/>
              </a:rPr>
              <a:t> </a:t>
            </a:r>
            <a:r>
              <a:rPr sz="1350" spc="-30" baseline="-9259" dirty="0">
                <a:latin typeface="Times New Roman"/>
                <a:cs typeface="Times New Roman"/>
              </a:rPr>
              <a:t>1014</a:t>
            </a:r>
            <a:endParaRPr sz="1350" baseline="-9259">
              <a:latin typeface="Times New Roman"/>
              <a:cs typeface="Times New Roman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0189125" y="4326140"/>
            <a:ext cx="19685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5" dirty="0">
                <a:latin typeface="Times New Roman"/>
                <a:cs typeface="Times New Roman"/>
              </a:rPr>
              <a:t>325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10322093" y="3270491"/>
            <a:ext cx="19685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5" dirty="0">
                <a:latin typeface="Times New Roman"/>
                <a:cs typeface="Times New Roman"/>
              </a:rPr>
              <a:t>845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0455050" y="4236808"/>
            <a:ext cx="19685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5" dirty="0">
                <a:latin typeface="Times New Roman"/>
                <a:cs typeface="Times New Roman"/>
              </a:rPr>
              <a:t>369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6051444" y="5299744"/>
            <a:ext cx="4574540" cy="710565"/>
          </a:xfrm>
          <a:prstGeom prst="rect">
            <a:avLst/>
          </a:prstGeom>
        </p:spPr>
        <p:txBody>
          <a:bodyPr vert="vert270" wrap="square" lIns="0" tIns="24130" rIns="0" bIns="0" rtlCol="0">
            <a:spAutoFit/>
          </a:bodyPr>
          <a:lstStyle/>
          <a:p>
            <a:pPr marL="12700">
              <a:lnSpc>
                <a:spcPts val="1065"/>
              </a:lnSpc>
              <a:spcBef>
                <a:spcPts val="190"/>
              </a:spcBef>
            </a:pPr>
            <a:r>
              <a:rPr sz="900" spc="-10" dirty="0">
                <a:latin typeface="Arial Black"/>
                <a:cs typeface="Arial Black"/>
              </a:rPr>
              <a:t>2023-12-</a:t>
            </a:r>
            <a:r>
              <a:rPr sz="900" spc="-25" dirty="0">
                <a:latin typeface="Arial Black"/>
                <a:cs typeface="Arial Black"/>
              </a:rPr>
              <a:t>06</a:t>
            </a:r>
            <a:endParaRPr sz="900">
              <a:latin typeface="Arial Black"/>
              <a:cs typeface="Arial Black"/>
            </a:endParaRPr>
          </a:p>
          <a:p>
            <a:pPr marL="12700">
              <a:lnSpc>
                <a:spcPts val="1045"/>
              </a:lnSpc>
            </a:pPr>
            <a:r>
              <a:rPr sz="900" spc="-10" dirty="0">
                <a:latin typeface="Arial Black"/>
                <a:cs typeface="Arial Black"/>
              </a:rPr>
              <a:t>2023-12-</a:t>
            </a:r>
            <a:r>
              <a:rPr sz="900" spc="-25" dirty="0">
                <a:latin typeface="Arial Black"/>
                <a:cs typeface="Arial Black"/>
              </a:rPr>
              <a:t>01</a:t>
            </a:r>
            <a:endParaRPr sz="900">
              <a:latin typeface="Arial Black"/>
              <a:cs typeface="Arial Black"/>
            </a:endParaRPr>
          </a:p>
          <a:p>
            <a:pPr marL="12700">
              <a:lnSpc>
                <a:spcPts val="1045"/>
              </a:lnSpc>
            </a:pPr>
            <a:r>
              <a:rPr sz="900" spc="-10" dirty="0">
                <a:latin typeface="Arial Black"/>
                <a:cs typeface="Arial Black"/>
              </a:rPr>
              <a:t>2023-12-</a:t>
            </a:r>
            <a:r>
              <a:rPr sz="900" spc="-25" dirty="0">
                <a:latin typeface="Arial Black"/>
                <a:cs typeface="Arial Black"/>
              </a:rPr>
              <a:t>02</a:t>
            </a:r>
            <a:endParaRPr sz="900">
              <a:latin typeface="Arial Black"/>
              <a:cs typeface="Arial Black"/>
            </a:endParaRPr>
          </a:p>
          <a:p>
            <a:pPr marL="12700">
              <a:lnSpc>
                <a:spcPts val="1045"/>
              </a:lnSpc>
            </a:pPr>
            <a:r>
              <a:rPr sz="900" spc="-10" dirty="0">
                <a:latin typeface="Arial Black"/>
                <a:cs typeface="Arial Black"/>
              </a:rPr>
              <a:t>2023-12-</a:t>
            </a:r>
            <a:r>
              <a:rPr sz="900" spc="-25" dirty="0">
                <a:latin typeface="Arial Black"/>
                <a:cs typeface="Arial Black"/>
              </a:rPr>
              <a:t>03</a:t>
            </a:r>
            <a:endParaRPr sz="900">
              <a:latin typeface="Arial Black"/>
              <a:cs typeface="Arial Black"/>
            </a:endParaRPr>
          </a:p>
          <a:p>
            <a:pPr marL="12700">
              <a:lnSpc>
                <a:spcPts val="1045"/>
              </a:lnSpc>
            </a:pPr>
            <a:r>
              <a:rPr sz="900" spc="-10" dirty="0">
                <a:latin typeface="Arial Black"/>
                <a:cs typeface="Arial Black"/>
              </a:rPr>
              <a:t>2023-12-</a:t>
            </a:r>
            <a:r>
              <a:rPr sz="900" spc="-25" dirty="0">
                <a:latin typeface="Arial Black"/>
                <a:cs typeface="Arial Black"/>
              </a:rPr>
              <a:t>04</a:t>
            </a:r>
            <a:endParaRPr sz="900">
              <a:latin typeface="Arial Black"/>
              <a:cs typeface="Arial Black"/>
            </a:endParaRPr>
          </a:p>
          <a:p>
            <a:pPr marL="12700">
              <a:lnSpc>
                <a:spcPts val="1045"/>
              </a:lnSpc>
            </a:pPr>
            <a:r>
              <a:rPr sz="900" spc="-10" dirty="0">
                <a:latin typeface="Arial Black"/>
                <a:cs typeface="Arial Black"/>
              </a:rPr>
              <a:t>2023-12-</a:t>
            </a:r>
            <a:r>
              <a:rPr sz="900" spc="-25" dirty="0">
                <a:latin typeface="Arial Black"/>
                <a:cs typeface="Arial Black"/>
              </a:rPr>
              <a:t>05</a:t>
            </a:r>
            <a:endParaRPr sz="900">
              <a:latin typeface="Arial Black"/>
              <a:cs typeface="Arial Black"/>
            </a:endParaRPr>
          </a:p>
          <a:p>
            <a:pPr marL="12700">
              <a:lnSpc>
                <a:spcPts val="1045"/>
              </a:lnSpc>
            </a:pPr>
            <a:r>
              <a:rPr sz="900" spc="-10" dirty="0">
                <a:latin typeface="Arial Black"/>
                <a:cs typeface="Arial Black"/>
              </a:rPr>
              <a:t>2023-12-</a:t>
            </a:r>
            <a:r>
              <a:rPr sz="900" spc="-25" dirty="0">
                <a:latin typeface="Arial Black"/>
                <a:cs typeface="Arial Black"/>
              </a:rPr>
              <a:t>07</a:t>
            </a:r>
            <a:endParaRPr sz="900">
              <a:latin typeface="Arial Black"/>
              <a:cs typeface="Arial Black"/>
            </a:endParaRPr>
          </a:p>
          <a:p>
            <a:pPr marL="12700">
              <a:lnSpc>
                <a:spcPts val="1045"/>
              </a:lnSpc>
            </a:pPr>
            <a:r>
              <a:rPr sz="900" spc="-10" dirty="0">
                <a:latin typeface="Arial Black"/>
                <a:cs typeface="Arial Black"/>
              </a:rPr>
              <a:t>2023-12-</a:t>
            </a:r>
            <a:r>
              <a:rPr sz="900" spc="-25" dirty="0">
                <a:latin typeface="Arial Black"/>
                <a:cs typeface="Arial Black"/>
              </a:rPr>
              <a:t>08</a:t>
            </a:r>
            <a:endParaRPr sz="900">
              <a:latin typeface="Arial Black"/>
              <a:cs typeface="Arial Black"/>
            </a:endParaRPr>
          </a:p>
          <a:p>
            <a:pPr marL="12700">
              <a:lnSpc>
                <a:spcPts val="1045"/>
              </a:lnSpc>
            </a:pPr>
            <a:r>
              <a:rPr sz="900" spc="-10" dirty="0">
                <a:latin typeface="Arial Black"/>
                <a:cs typeface="Arial Black"/>
              </a:rPr>
              <a:t>2023-12-</a:t>
            </a:r>
            <a:r>
              <a:rPr sz="900" spc="-25" dirty="0">
                <a:latin typeface="Arial Black"/>
                <a:cs typeface="Arial Black"/>
              </a:rPr>
              <a:t>09</a:t>
            </a:r>
            <a:endParaRPr sz="900">
              <a:latin typeface="Arial Black"/>
              <a:cs typeface="Arial Black"/>
            </a:endParaRPr>
          </a:p>
          <a:p>
            <a:pPr marL="12700">
              <a:lnSpc>
                <a:spcPts val="1045"/>
              </a:lnSpc>
            </a:pPr>
            <a:r>
              <a:rPr sz="900" spc="-10" dirty="0">
                <a:latin typeface="Arial Black"/>
                <a:cs typeface="Arial Black"/>
              </a:rPr>
              <a:t>2023-12-</a:t>
            </a:r>
            <a:r>
              <a:rPr sz="900" spc="-25" dirty="0">
                <a:latin typeface="Arial Black"/>
                <a:cs typeface="Arial Black"/>
              </a:rPr>
              <a:t>10</a:t>
            </a:r>
            <a:endParaRPr sz="900">
              <a:latin typeface="Arial Black"/>
              <a:cs typeface="Arial Black"/>
            </a:endParaRPr>
          </a:p>
          <a:p>
            <a:pPr marL="12700">
              <a:lnSpc>
                <a:spcPts val="1045"/>
              </a:lnSpc>
            </a:pPr>
            <a:r>
              <a:rPr sz="900" spc="-10" dirty="0">
                <a:latin typeface="Arial Black"/>
                <a:cs typeface="Arial Black"/>
              </a:rPr>
              <a:t>2023-12-</a:t>
            </a:r>
            <a:r>
              <a:rPr sz="900" spc="-25" dirty="0">
                <a:latin typeface="Arial Black"/>
                <a:cs typeface="Arial Black"/>
              </a:rPr>
              <a:t>11</a:t>
            </a:r>
            <a:endParaRPr sz="900">
              <a:latin typeface="Arial Black"/>
              <a:cs typeface="Arial Black"/>
            </a:endParaRPr>
          </a:p>
          <a:p>
            <a:pPr marL="12700">
              <a:lnSpc>
                <a:spcPts val="1045"/>
              </a:lnSpc>
            </a:pPr>
            <a:r>
              <a:rPr sz="900" spc="-10" dirty="0">
                <a:latin typeface="Arial Black"/>
                <a:cs typeface="Arial Black"/>
              </a:rPr>
              <a:t>2023-12-</a:t>
            </a:r>
            <a:r>
              <a:rPr sz="900" spc="-25" dirty="0">
                <a:latin typeface="Arial Black"/>
                <a:cs typeface="Arial Black"/>
              </a:rPr>
              <a:t>12</a:t>
            </a:r>
            <a:endParaRPr sz="900">
              <a:latin typeface="Arial Black"/>
              <a:cs typeface="Arial Black"/>
            </a:endParaRPr>
          </a:p>
          <a:p>
            <a:pPr marL="12700">
              <a:lnSpc>
                <a:spcPts val="1045"/>
              </a:lnSpc>
            </a:pPr>
            <a:r>
              <a:rPr sz="900" spc="-10" dirty="0">
                <a:latin typeface="Arial Black"/>
                <a:cs typeface="Arial Black"/>
              </a:rPr>
              <a:t>2023-12-</a:t>
            </a:r>
            <a:r>
              <a:rPr sz="900" spc="-25" dirty="0">
                <a:latin typeface="Arial Black"/>
                <a:cs typeface="Arial Black"/>
              </a:rPr>
              <a:t>13</a:t>
            </a:r>
            <a:endParaRPr sz="900">
              <a:latin typeface="Arial Black"/>
              <a:cs typeface="Arial Black"/>
            </a:endParaRPr>
          </a:p>
          <a:p>
            <a:pPr marL="12700">
              <a:lnSpc>
                <a:spcPts val="1045"/>
              </a:lnSpc>
            </a:pPr>
            <a:r>
              <a:rPr sz="900" spc="-10" dirty="0">
                <a:latin typeface="Arial Black"/>
                <a:cs typeface="Arial Black"/>
              </a:rPr>
              <a:t>2023-12-</a:t>
            </a:r>
            <a:r>
              <a:rPr sz="900" spc="-25" dirty="0">
                <a:latin typeface="Arial Black"/>
                <a:cs typeface="Arial Black"/>
              </a:rPr>
              <a:t>14</a:t>
            </a:r>
            <a:endParaRPr sz="900">
              <a:latin typeface="Arial Black"/>
              <a:cs typeface="Arial Black"/>
            </a:endParaRPr>
          </a:p>
          <a:p>
            <a:pPr marL="12700">
              <a:lnSpc>
                <a:spcPts val="1045"/>
              </a:lnSpc>
            </a:pPr>
            <a:r>
              <a:rPr sz="900" spc="-10" dirty="0">
                <a:latin typeface="Arial Black"/>
                <a:cs typeface="Arial Black"/>
              </a:rPr>
              <a:t>2023-12-</a:t>
            </a:r>
            <a:r>
              <a:rPr sz="900" spc="-25" dirty="0">
                <a:latin typeface="Arial Black"/>
                <a:cs typeface="Arial Black"/>
              </a:rPr>
              <a:t>15</a:t>
            </a:r>
            <a:endParaRPr sz="900">
              <a:latin typeface="Arial Black"/>
              <a:cs typeface="Arial Black"/>
            </a:endParaRPr>
          </a:p>
          <a:p>
            <a:pPr marL="12700">
              <a:lnSpc>
                <a:spcPts val="1045"/>
              </a:lnSpc>
            </a:pPr>
            <a:r>
              <a:rPr sz="900" spc="-10" dirty="0">
                <a:latin typeface="Arial Black"/>
                <a:cs typeface="Arial Black"/>
              </a:rPr>
              <a:t>2023-12-</a:t>
            </a:r>
            <a:r>
              <a:rPr sz="900" spc="-25" dirty="0">
                <a:latin typeface="Arial Black"/>
                <a:cs typeface="Arial Black"/>
              </a:rPr>
              <a:t>16</a:t>
            </a:r>
            <a:endParaRPr sz="900">
              <a:latin typeface="Arial Black"/>
              <a:cs typeface="Arial Black"/>
            </a:endParaRPr>
          </a:p>
          <a:p>
            <a:pPr marL="12700">
              <a:lnSpc>
                <a:spcPts val="1045"/>
              </a:lnSpc>
            </a:pPr>
            <a:r>
              <a:rPr sz="900" spc="-10" dirty="0">
                <a:latin typeface="Arial Black"/>
                <a:cs typeface="Arial Black"/>
              </a:rPr>
              <a:t>2023-12-</a:t>
            </a:r>
            <a:r>
              <a:rPr sz="900" spc="-25" dirty="0">
                <a:latin typeface="Arial Black"/>
                <a:cs typeface="Arial Black"/>
              </a:rPr>
              <a:t>17</a:t>
            </a:r>
            <a:endParaRPr sz="900">
              <a:latin typeface="Arial Black"/>
              <a:cs typeface="Arial Black"/>
            </a:endParaRPr>
          </a:p>
          <a:p>
            <a:pPr marL="12700">
              <a:lnSpc>
                <a:spcPts val="1045"/>
              </a:lnSpc>
            </a:pPr>
            <a:r>
              <a:rPr sz="900" spc="-10" dirty="0">
                <a:latin typeface="Arial Black"/>
                <a:cs typeface="Arial Black"/>
              </a:rPr>
              <a:t>2023-12-</a:t>
            </a:r>
            <a:r>
              <a:rPr sz="900" spc="-25" dirty="0">
                <a:latin typeface="Arial Black"/>
                <a:cs typeface="Arial Black"/>
              </a:rPr>
              <a:t>18</a:t>
            </a:r>
            <a:endParaRPr sz="900">
              <a:latin typeface="Arial Black"/>
              <a:cs typeface="Arial Black"/>
            </a:endParaRPr>
          </a:p>
          <a:p>
            <a:pPr marL="12700">
              <a:lnSpc>
                <a:spcPts val="1045"/>
              </a:lnSpc>
            </a:pPr>
            <a:r>
              <a:rPr sz="900" spc="-10" dirty="0">
                <a:latin typeface="Arial Black"/>
                <a:cs typeface="Arial Black"/>
              </a:rPr>
              <a:t>2023-12-</a:t>
            </a:r>
            <a:r>
              <a:rPr sz="900" spc="-25" dirty="0">
                <a:latin typeface="Arial Black"/>
                <a:cs typeface="Arial Black"/>
              </a:rPr>
              <a:t>19</a:t>
            </a:r>
            <a:endParaRPr sz="900">
              <a:latin typeface="Arial Black"/>
              <a:cs typeface="Arial Black"/>
            </a:endParaRPr>
          </a:p>
          <a:p>
            <a:pPr marL="12700">
              <a:lnSpc>
                <a:spcPts val="1045"/>
              </a:lnSpc>
            </a:pPr>
            <a:r>
              <a:rPr sz="900" spc="-10" dirty="0">
                <a:latin typeface="Arial Black"/>
                <a:cs typeface="Arial Black"/>
              </a:rPr>
              <a:t>2023-12-</a:t>
            </a:r>
            <a:r>
              <a:rPr sz="900" spc="-25" dirty="0">
                <a:latin typeface="Arial Black"/>
                <a:cs typeface="Arial Black"/>
              </a:rPr>
              <a:t>20</a:t>
            </a:r>
            <a:endParaRPr sz="900">
              <a:latin typeface="Arial Black"/>
              <a:cs typeface="Arial Black"/>
            </a:endParaRPr>
          </a:p>
          <a:p>
            <a:pPr marL="12700">
              <a:lnSpc>
                <a:spcPts val="1045"/>
              </a:lnSpc>
            </a:pPr>
            <a:r>
              <a:rPr sz="900" spc="-10" dirty="0">
                <a:latin typeface="Arial Black"/>
                <a:cs typeface="Arial Black"/>
              </a:rPr>
              <a:t>2023-12-</a:t>
            </a:r>
            <a:r>
              <a:rPr sz="900" spc="-25" dirty="0">
                <a:latin typeface="Arial Black"/>
                <a:cs typeface="Arial Black"/>
              </a:rPr>
              <a:t>21</a:t>
            </a:r>
            <a:endParaRPr sz="900">
              <a:latin typeface="Arial Black"/>
              <a:cs typeface="Arial Black"/>
            </a:endParaRPr>
          </a:p>
          <a:p>
            <a:pPr marL="12700">
              <a:lnSpc>
                <a:spcPts val="1045"/>
              </a:lnSpc>
            </a:pPr>
            <a:r>
              <a:rPr sz="900" spc="-10" dirty="0">
                <a:latin typeface="Arial Black"/>
                <a:cs typeface="Arial Black"/>
              </a:rPr>
              <a:t>2023-12-</a:t>
            </a:r>
            <a:r>
              <a:rPr sz="900" spc="-25" dirty="0">
                <a:latin typeface="Arial Black"/>
                <a:cs typeface="Arial Black"/>
              </a:rPr>
              <a:t>22</a:t>
            </a:r>
            <a:endParaRPr sz="900">
              <a:latin typeface="Arial Black"/>
              <a:cs typeface="Arial Black"/>
            </a:endParaRPr>
          </a:p>
          <a:p>
            <a:pPr marL="12700">
              <a:lnSpc>
                <a:spcPts val="1045"/>
              </a:lnSpc>
            </a:pPr>
            <a:r>
              <a:rPr sz="900" spc="-10" dirty="0">
                <a:latin typeface="Arial Black"/>
                <a:cs typeface="Arial Black"/>
              </a:rPr>
              <a:t>2023-12-</a:t>
            </a:r>
            <a:r>
              <a:rPr sz="900" spc="-25" dirty="0">
                <a:latin typeface="Arial Black"/>
                <a:cs typeface="Arial Black"/>
              </a:rPr>
              <a:t>23</a:t>
            </a:r>
            <a:endParaRPr sz="900">
              <a:latin typeface="Arial Black"/>
              <a:cs typeface="Arial Black"/>
            </a:endParaRPr>
          </a:p>
          <a:p>
            <a:pPr marL="12700">
              <a:lnSpc>
                <a:spcPts val="1045"/>
              </a:lnSpc>
            </a:pPr>
            <a:r>
              <a:rPr sz="900" spc="-10" dirty="0">
                <a:latin typeface="Arial Black"/>
                <a:cs typeface="Arial Black"/>
              </a:rPr>
              <a:t>2023-12-</a:t>
            </a:r>
            <a:r>
              <a:rPr sz="900" spc="-25" dirty="0">
                <a:latin typeface="Arial Black"/>
                <a:cs typeface="Arial Black"/>
              </a:rPr>
              <a:t>24</a:t>
            </a:r>
            <a:endParaRPr sz="900">
              <a:latin typeface="Arial Black"/>
              <a:cs typeface="Arial Black"/>
            </a:endParaRPr>
          </a:p>
          <a:p>
            <a:pPr marL="12700">
              <a:lnSpc>
                <a:spcPts val="1045"/>
              </a:lnSpc>
            </a:pPr>
            <a:r>
              <a:rPr sz="900" spc="-10" dirty="0">
                <a:latin typeface="Arial Black"/>
                <a:cs typeface="Arial Black"/>
              </a:rPr>
              <a:t>2023-12-</a:t>
            </a:r>
            <a:r>
              <a:rPr sz="900" spc="-25" dirty="0">
                <a:latin typeface="Arial Black"/>
                <a:cs typeface="Arial Black"/>
              </a:rPr>
              <a:t>25</a:t>
            </a:r>
            <a:endParaRPr sz="900">
              <a:latin typeface="Arial Black"/>
              <a:cs typeface="Arial Black"/>
            </a:endParaRPr>
          </a:p>
          <a:p>
            <a:pPr marL="12700">
              <a:lnSpc>
                <a:spcPts val="1045"/>
              </a:lnSpc>
            </a:pPr>
            <a:r>
              <a:rPr sz="900" spc="-10" dirty="0">
                <a:latin typeface="Arial Black"/>
                <a:cs typeface="Arial Black"/>
              </a:rPr>
              <a:t>2023-12-</a:t>
            </a:r>
            <a:r>
              <a:rPr sz="900" spc="-25" dirty="0">
                <a:latin typeface="Arial Black"/>
                <a:cs typeface="Arial Black"/>
              </a:rPr>
              <a:t>26</a:t>
            </a:r>
            <a:endParaRPr sz="900">
              <a:latin typeface="Arial Black"/>
              <a:cs typeface="Arial Black"/>
            </a:endParaRPr>
          </a:p>
          <a:p>
            <a:pPr marL="12700">
              <a:lnSpc>
                <a:spcPts val="1045"/>
              </a:lnSpc>
            </a:pPr>
            <a:r>
              <a:rPr sz="900" spc="-10" dirty="0">
                <a:latin typeface="Arial Black"/>
                <a:cs typeface="Arial Black"/>
              </a:rPr>
              <a:t>2023-12-</a:t>
            </a:r>
            <a:r>
              <a:rPr sz="900" spc="-25" dirty="0">
                <a:latin typeface="Arial Black"/>
                <a:cs typeface="Arial Black"/>
              </a:rPr>
              <a:t>27</a:t>
            </a:r>
            <a:endParaRPr sz="900">
              <a:latin typeface="Arial Black"/>
              <a:cs typeface="Arial Black"/>
            </a:endParaRPr>
          </a:p>
          <a:p>
            <a:pPr marL="12700">
              <a:lnSpc>
                <a:spcPts val="1045"/>
              </a:lnSpc>
            </a:pPr>
            <a:r>
              <a:rPr sz="900" spc="-10" dirty="0">
                <a:latin typeface="Arial Black"/>
                <a:cs typeface="Arial Black"/>
              </a:rPr>
              <a:t>2023-12-</a:t>
            </a:r>
            <a:r>
              <a:rPr sz="900" spc="-25" dirty="0">
                <a:latin typeface="Arial Black"/>
                <a:cs typeface="Arial Black"/>
              </a:rPr>
              <a:t>28</a:t>
            </a:r>
            <a:endParaRPr sz="900">
              <a:latin typeface="Arial Black"/>
              <a:cs typeface="Arial Black"/>
            </a:endParaRPr>
          </a:p>
          <a:p>
            <a:pPr marL="12700">
              <a:lnSpc>
                <a:spcPts val="1045"/>
              </a:lnSpc>
            </a:pPr>
            <a:r>
              <a:rPr sz="900" spc="-10" dirty="0">
                <a:latin typeface="Arial Black"/>
                <a:cs typeface="Arial Black"/>
              </a:rPr>
              <a:t>2023-12-</a:t>
            </a:r>
            <a:r>
              <a:rPr sz="900" spc="-25" dirty="0">
                <a:latin typeface="Arial Black"/>
                <a:cs typeface="Arial Black"/>
              </a:rPr>
              <a:t>29</a:t>
            </a:r>
            <a:endParaRPr sz="900">
              <a:latin typeface="Arial Black"/>
              <a:cs typeface="Arial Black"/>
            </a:endParaRPr>
          </a:p>
          <a:p>
            <a:pPr marL="12700">
              <a:lnSpc>
                <a:spcPts val="1045"/>
              </a:lnSpc>
            </a:pPr>
            <a:r>
              <a:rPr sz="900" spc="-10" dirty="0">
                <a:latin typeface="Arial Black"/>
                <a:cs typeface="Arial Black"/>
              </a:rPr>
              <a:t>2023-12-</a:t>
            </a:r>
            <a:r>
              <a:rPr sz="900" spc="-25" dirty="0">
                <a:latin typeface="Arial Black"/>
                <a:cs typeface="Arial Black"/>
              </a:rPr>
              <a:t>30</a:t>
            </a:r>
            <a:endParaRPr sz="900">
              <a:latin typeface="Arial Black"/>
              <a:cs typeface="Arial Black"/>
            </a:endParaRPr>
          </a:p>
          <a:p>
            <a:pPr marL="12700">
              <a:lnSpc>
                <a:spcPts val="1045"/>
              </a:lnSpc>
            </a:pPr>
            <a:r>
              <a:rPr sz="900" spc="-10" dirty="0">
                <a:latin typeface="Arial Black"/>
                <a:cs typeface="Arial Black"/>
              </a:rPr>
              <a:t>2023-12-</a:t>
            </a:r>
            <a:r>
              <a:rPr sz="900" spc="-25" dirty="0">
                <a:latin typeface="Arial Black"/>
                <a:cs typeface="Arial Black"/>
              </a:rPr>
              <a:t>31</a:t>
            </a:r>
            <a:endParaRPr sz="900">
              <a:latin typeface="Arial Black"/>
              <a:cs typeface="Arial Black"/>
            </a:endParaRPr>
          </a:p>
          <a:p>
            <a:pPr marL="12700">
              <a:lnSpc>
                <a:spcPts val="1045"/>
              </a:lnSpc>
            </a:pPr>
            <a:r>
              <a:rPr sz="900" spc="-10" dirty="0">
                <a:latin typeface="Arial Black"/>
                <a:cs typeface="Arial Black"/>
              </a:rPr>
              <a:t>2024-01-</a:t>
            </a:r>
            <a:r>
              <a:rPr sz="900" spc="-25" dirty="0">
                <a:latin typeface="Arial Black"/>
                <a:cs typeface="Arial Black"/>
              </a:rPr>
              <a:t>01</a:t>
            </a:r>
            <a:endParaRPr sz="900">
              <a:latin typeface="Arial Black"/>
              <a:cs typeface="Arial Black"/>
            </a:endParaRPr>
          </a:p>
          <a:p>
            <a:pPr marL="12700">
              <a:lnSpc>
                <a:spcPts val="1045"/>
              </a:lnSpc>
            </a:pPr>
            <a:r>
              <a:rPr sz="900" spc="-10" dirty="0">
                <a:latin typeface="Arial Black"/>
                <a:cs typeface="Arial Black"/>
              </a:rPr>
              <a:t>2024-01-</a:t>
            </a:r>
            <a:r>
              <a:rPr sz="900" spc="-25" dirty="0">
                <a:latin typeface="Arial Black"/>
                <a:cs typeface="Arial Black"/>
              </a:rPr>
              <a:t>02</a:t>
            </a:r>
            <a:endParaRPr sz="900">
              <a:latin typeface="Arial Black"/>
              <a:cs typeface="Arial Black"/>
            </a:endParaRPr>
          </a:p>
          <a:p>
            <a:pPr marL="12700">
              <a:lnSpc>
                <a:spcPts val="1065"/>
              </a:lnSpc>
            </a:pPr>
            <a:r>
              <a:rPr sz="900" spc="-10" dirty="0">
                <a:latin typeface="Arial Black"/>
                <a:cs typeface="Arial Black"/>
              </a:rPr>
              <a:t>2024-01-</a:t>
            </a:r>
            <a:r>
              <a:rPr sz="900" spc="-25" dirty="0">
                <a:latin typeface="Arial Black"/>
                <a:cs typeface="Arial Black"/>
              </a:rPr>
              <a:t>03</a:t>
            </a:r>
            <a:endParaRPr sz="900">
              <a:latin typeface="Arial Black"/>
              <a:cs typeface="Arial Black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5733299" y="4708283"/>
            <a:ext cx="254635" cy="568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100"/>
              </a:spcBef>
            </a:pPr>
            <a:r>
              <a:rPr sz="900" spc="-25" dirty="0">
                <a:latin typeface="Arial Black"/>
                <a:cs typeface="Arial Black"/>
              </a:rPr>
              <a:t>200</a:t>
            </a:r>
            <a:endParaRPr sz="90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  <a:spcBef>
                <a:spcPts val="844"/>
              </a:spcBef>
            </a:pPr>
            <a:endParaRPr sz="900">
              <a:latin typeface="Arial Black"/>
              <a:cs typeface="Arial Black"/>
            </a:endParaRPr>
          </a:p>
          <a:p>
            <a:pPr marR="5080" algn="r">
              <a:lnSpc>
                <a:spcPct val="100000"/>
              </a:lnSpc>
            </a:pPr>
            <a:r>
              <a:rPr sz="900" spc="-50" dirty="0">
                <a:latin typeface="Arial Black"/>
                <a:cs typeface="Arial Black"/>
              </a:rPr>
              <a:t>0</a:t>
            </a:r>
            <a:endParaRPr sz="900">
              <a:latin typeface="Arial Black"/>
              <a:cs typeface="Arial Black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5733299" y="4302264"/>
            <a:ext cx="25400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5" dirty="0">
                <a:latin typeface="Arial Black"/>
                <a:cs typeface="Arial Black"/>
              </a:rPr>
              <a:t>400</a:t>
            </a:r>
            <a:endParaRPr sz="900">
              <a:latin typeface="Arial Black"/>
              <a:cs typeface="Arial Black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5733299" y="3896245"/>
            <a:ext cx="25400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5" dirty="0">
                <a:latin typeface="Arial Black"/>
                <a:cs typeface="Arial Black"/>
              </a:rPr>
              <a:t>600</a:t>
            </a:r>
            <a:endParaRPr sz="900">
              <a:latin typeface="Arial Black"/>
              <a:cs typeface="Arial Black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5733299" y="3490226"/>
            <a:ext cx="25400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5" dirty="0">
                <a:latin typeface="Arial Black"/>
                <a:cs typeface="Arial Black"/>
              </a:rPr>
              <a:t>800</a:t>
            </a:r>
            <a:endParaRPr sz="900">
              <a:latin typeface="Arial Black"/>
              <a:cs typeface="Arial Black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5657062" y="3084207"/>
            <a:ext cx="33020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0" dirty="0">
                <a:latin typeface="Arial Black"/>
                <a:cs typeface="Arial Black"/>
              </a:rPr>
              <a:t>1000</a:t>
            </a:r>
            <a:endParaRPr sz="900">
              <a:latin typeface="Arial Black"/>
              <a:cs typeface="Arial Black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5657062" y="2678190"/>
            <a:ext cx="33020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0" dirty="0">
                <a:latin typeface="Arial Black"/>
                <a:cs typeface="Arial Black"/>
              </a:rPr>
              <a:t>1200</a:t>
            </a:r>
            <a:endParaRPr sz="900">
              <a:latin typeface="Arial Black"/>
              <a:cs typeface="Arial Black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5657062" y="2272169"/>
            <a:ext cx="33020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0" dirty="0">
                <a:latin typeface="Arial Black"/>
                <a:cs typeface="Arial Black"/>
              </a:rPr>
              <a:t>1400</a:t>
            </a:r>
            <a:endParaRPr sz="900">
              <a:latin typeface="Arial Black"/>
              <a:cs typeface="Arial Black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7369077" y="1860283"/>
            <a:ext cx="223774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Black"/>
                <a:cs typeface="Arial Black"/>
              </a:rPr>
              <a:t>DAILY</a:t>
            </a:r>
            <a:r>
              <a:rPr sz="1400" spc="-20" dirty="0">
                <a:latin typeface="Arial Black"/>
                <a:cs typeface="Arial Black"/>
              </a:rPr>
              <a:t> </a:t>
            </a:r>
            <a:r>
              <a:rPr sz="1400" dirty="0">
                <a:latin typeface="Arial Black"/>
                <a:cs typeface="Arial Black"/>
              </a:rPr>
              <a:t>CALL</a:t>
            </a:r>
            <a:r>
              <a:rPr sz="1400" spc="-20" dirty="0">
                <a:latin typeface="Arial Black"/>
                <a:cs typeface="Arial Black"/>
              </a:rPr>
              <a:t> </a:t>
            </a:r>
            <a:r>
              <a:rPr sz="1400" spc="-10" dirty="0">
                <a:latin typeface="Arial Black"/>
                <a:cs typeface="Arial Black"/>
              </a:rPr>
              <a:t>VOLUMES</a:t>
            </a:r>
            <a:endParaRPr sz="1400">
              <a:latin typeface="Arial Black"/>
              <a:cs typeface="Arial Black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10987354" y="3875988"/>
            <a:ext cx="28575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10" dirty="0">
                <a:latin typeface="Times New Roman"/>
                <a:cs typeface="Times New Roman"/>
              </a:rPr>
              <a:t>Total</a:t>
            </a:r>
            <a:endParaRPr sz="900">
              <a:latin typeface="Times New Roman"/>
              <a:cs typeface="Times New Roman"/>
            </a:endParaRPr>
          </a:p>
        </p:txBody>
      </p:sp>
      <p:grpSp>
        <p:nvGrpSpPr>
          <p:cNvPr id="46" name="object 46"/>
          <p:cNvGrpSpPr/>
          <p:nvPr/>
        </p:nvGrpSpPr>
        <p:grpSpPr>
          <a:xfrm>
            <a:off x="3709987" y="916294"/>
            <a:ext cx="7272655" cy="3096260"/>
            <a:chOff x="3709987" y="916294"/>
            <a:chExt cx="7272655" cy="3096260"/>
          </a:xfrm>
        </p:grpSpPr>
        <p:sp>
          <p:nvSpPr>
            <p:cNvPr id="47" name="object 47"/>
            <p:cNvSpPr/>
            <p:nvPr/>
          </p:nvSpPr>
          <p:spPr>
            <a:xfrm>
              <a:off x="10704855" y="3966463"/>
              <a:ext cx="277495" cy="0"/>
            </a:xfrm>
            <a:custGeom>
              <a:avLst/>
              <a:gdLst/>
              <a:ahLst/>
              <a:cxnLst/>
              <a:rect l="l" t="t" r="r" b="b"/>
              <a:pathLst>
                <a:path w="277495">
                  <a:moveTo>
                    <a:pt x="0" y="0"/>
                  </a:moveTo>
                  <a:lnTo>
                    <a:pt x="277200" y="0"/>
                  </a:lnTo>
                </a:path>
              </a:pathLst>
            </a:custGeom>
            <a:ln w="28575">
              <a:solidFill>
                <a:srgbClr val="4966A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8" name="object 4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793691" y="3912984"/>
              <a:ext cx="99524" cy="99529"/>
            </a:xfrm>
            <a:prstGeom prst="rect">
              <a:avLst/>
            </a:prstGeom>
          </p:spPr>
        </p:pic>
        <p:sp>
          <p:nvSpPr>
            <p:cNvPr id="49" name="object 49"/>
            <p:cNvSpPr/>
            <p:nvPr/>
          </p:nvSpPr>
          <p:spPr>
            <a:xfrm>
              <a:off x="3717924" y="924232"/>
              <a:ext cx="3381375" cy="656590"/>
            </a:xfrm>
            <a:custGeom>
              <a:avLst/>
              <a:gdLst/>
              <a:ahLst/>
              <a:cxnLst/>
              <a:rect l="l" t="t" r="r" b="b"/>
              <a:pathLst>
                <a:path w="3381375" h="656590">
                  <a:moveTo>
                    <a:pt x="0" y="109423"/>
                  </a:moveTo>
                  <a:lnTo>
                    <a:pt x="8656" y="67004"/>
                  </a:lnTo>
                  <a:lnTo>
                    <a:pt x="32202" y="32204"/>
                  </a:lnTo>
                  <a:lnTo>
                    <a:pt x="67004" y="8657"/>
                  </a:lnTo>
                  <a:lnTo>
                    <a:pt x="109428" y="0"/>
                  </a:lnTo>
                  <a:lnTo>
                    <a:pt x="3271532" y="0"/>
                  </a:lnTo>
                  <a:lnTo>
                    <a:pt x="3313958" y="8657"/>
                  </a:lnTo>
                  <a:lnTo>
                    <a:pt x="3348762" y="32204"/>
                  </a:lnTo>
                  <a:lnTo>
                    <a:pt x="3372311" y="67004"/>
                  </a:lnTo>
                  <a:lnTo>
                    <a:pt x="3380968" y="109423"/>
                  </a:lnTo>
                  <a:lnTo>
                    <a:pt x="3380968" y="547128"/>
                  </a:lnTo>
                  <a:lnTo>
                    <a:pt x="3372311" y="589554"/>
                  </a:lnTo>
                  <a:lnTo>
                    <a:pt x="3348762" y="624358"/>
                  </a:lnTo>
                  <a:lnTo>
                    <a:pt x="3313958" y="647907"/>
                  </a:lnTo>
                  <a:lnTo>
                    <a:pt x="3271532" y="656564"/>
                  </a:lnTo>
                  <a:lnTo>
                    <a:pt x="109428" y="656564"/>
                  </a:lnTo>
                  <a:lnTo>
                    <a:pt x="67004" y="647907"/>
                  </a:lnTo>
                  <a:lnTo>
                    <a:pt x="32202" y="624358"/>
                  </a:lnTo>
                  <a:lnTo>
                    <a:pt x="8656" y="589554"/>
                  </a:lnTo>
                  <a:lnTo>
                    <a:pt x="0" y="547128"/>
                  </a:lnTo>
                  <a:lnTo>
                    <a:pt x="0" y="109423"/>
                  </a:lnTo>
                  <a:close/>
                </a:path>
              </a:pathLst>
            </a:custGeom>
            <a:ln w="15874">
              <a:solidFill>
                <a:srgbClr val="4966A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96452" rIns="0" bIns="0" rtlCol="0">
            <a:spAutoFit/>
          </a:bodyPr>
          <a:lstStyle/>
          <a:p>
            <a:pPr marL="624840">
              <a:lnSpc>
                <a:spcPct val="100000"/>
              </a:lnSpc>
              <a:spcBef>
                <a:spcPts val="100"/>
              </a:spcBef>
            </a:pPr>
            <a:r>
              <a:rPr dirty="0"/>
              <a:t>STRATEGIC</a:t>
            </a:r>
            <a:r>
              <a:rPr spc="-125" dirty="0"/>
              <a:t> </a:t>
            </a:r>
            <a:r>
              <a:rPr spc="-10" dirty="0"/>
              <a:t>RECOMMENDATIONS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43978" y="1974405"/>
            <a:ext cx="9478645" cy="2540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450" marR="212725" indent="-285750">
              <a:lnSpc>
                <a:spcPct val="100000"/>
              </a:lnSpc>
              <a:spcBef>
                <a:spcPts val="100"/>
              </a:spcBef>
              <a:buClr>
                <a:srgbClr val="4966AC"/>
              </a:buClr>
              <a:buSzPct val="113888"/>
              <a:buFont typeface="Segoe UI Symbol"/>
              <a:buChar char="▪"/>
              <a:tabLst>
                <a:tab pos="298450" algn="l"/>
              </a:tabLst>
            </a:pPr>
            <a:r>
              <a:rPr sz="1800" b="1" dirty="0">
                <a:latin typeface="Arial"/>
                <a:cs typeface="Arial"/>
              </a:rPr>
              <a:t>Tech</a:t>
            </a:r>
            <a:r>
              <a:rPr sz="1800" b="1" spc="-5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Upgrade</a:t>
            </a:r>
            <a:r>
              <a:rPr sz="1800" b="1" spc="-5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(Priority):</a:t>
            </a:r>
            <a:r>
              <a:rPr sz="1800" b="1" spc="-45" dirty="0">
                <a:latin typeface="Arial"/>
                <a:cs typeface="Arial"/>
              </a:rPr>
              <a:t> </a:t>
            </a:r>
            <a:r>
              <a:rPr sz="1800" dirty="0">
                <a:latin typeface="Calibri"/>
                <a:cs typeface="Calibri"/>
              </a:rPr>
              <a:t>Implement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CRM,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AI-</a:t>
            </a:r>
            <a:r>
              <a:rPr sz="1800" dirty="0">
                <a:latin typeface="Calibri"/>
                <a:cs typeface="Calibri"/>
              </a:rPr>
              <a:t>based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routing,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and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speech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analytics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to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enhance efficiency.</a:t>
            </a:r>
            <a:endParaRPr sz="1800">
              <a:latin typeface="Calibri"/>
              <a:cs typeface="Calibri"/>
            </a:endParaRPr>
          </a:p>
          <a:p>
            <a:pPr marL="298450" marR="52069" indent="-286385">
              <a:lnSpc>
                <a:spcPct val="100000"/>
              </a:lnSpc>
              <a:spcBef>
                <a:spcPts val="75"/>
              </a:spcBef>
              <a:buClr>
                <a:srgbClr val="4966AC"/>
              </a:buClr>
              <a:buSzPct val="113888"/>
              <a:buFont typeface="Segoe UI Symbol"/>
              <a:buChar char="▪"/>
              <a:tabLst>
                <a:tab pos="298450" algn="l"/>
              </a:tabLst>
            </a:pPr>
            <a:r>
              <a:rPr sz="1800" b="1" dirty="0">
                <a:latin typeface="Arial"/>
                <a:cs typeface="Arial"/>
              </a:rPr>
              <a:t>Training</a:t>
            </a:r>
            <a:r>
              <a:rPr sz="1800" b="1" spc="-4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Programs:</a:t>
            </a:r>
            <a:r>
              <a:rPr sz="1800" b="1" spc="-45" dirty="0">
                <a:latin typeface="Arial"/>
                <a:cs typeface="Arial"/>
              </a:rPr>
              <a:t> </a:t>
            </a:r>
            <a:r>
              <a:rPr sz="1800" dirty="0">
                <a:latin typeface="Calibri"/>
                <a:cs typeface="Calibri"/>
              </a:rPr>
              <a:t>Launch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i="1" dirty="0">
                <a:latin typeface="Calibri"/>
                <a:cs typeface="Calibri"/>
              </a:rPr>
              <a:t>Guru</a:t>
            </a:r>
            <a:r>
              <a:rPr sz="1800" i="1" spc="-35" dirty="0">
                <a:latin typeface="Calibri"/>
                <a:cs typeface="Calibri"/>
              </a:rPr>
              <a:t> </a:t>
            </a:r>
            <a:r>
              <a:rPr sz="1800" i="1" spc="-10" dirty="0">
                <a:latin typeface="Calibri"/>
                <a:cs typeface="Calibri"/>
              </a:rPr>
              <a:t>Excellence</a:t>
            </a:r>
            <a:r>
              <a:rPr sz="1800" i="1" spc="-35" dirty="0">
                <a:latin typeface="Calibri"/>
                <a:cs typeface="Calibri"/>
              </a:rPr>
              <a:t> </a:t>
            </a:r>
            <a:r>
              <a:rPr sz="1800" i="1" dirty="0">
                <a:latin typeface="Calibri"/>
                <a:cs typeface="Calibri"/>
              </a:rPr>
              <a:t>Program</a:t>
            </a:r>
            <a:r>
              <a:rPr sz="1800" i="1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to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improve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low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performers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using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best </a:t>
            </a:r>
            <a:r>
              <a:rPr sz="1800" dirty="0">
                <a:latin typeface="Calibri"/>
                <a:cs typeface="Calibri"/>
              </a:rPr>
              <a:t>practices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from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top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gurus.</a:t>
            </a:r>
            <a:endParaRPr sz="1800">
              <a:latin typeface="Calibri"/>
              <a:cs typeface="Calibri"/>
            </a:endParaRPr>
          </a:p>
          <a:p>
            <a:pPr marL="298450" marR="193675" indent="-285750">
              <a:lnSpc>
                <a:spcPct val="100000"/>
              </a:lnSpc>
              <a:spcBef>
                <a:spcPts val="80"/>
              </a:spcBef>
              <a:buClr>
                <a:srgbClr val="4966AC"/>
              </a:buClr>
              <a:buSzPct val="113888"/>
              <a:buFont typeface="Segoe UI Symbol"/>
              <a:buChar char="▪"/>
              <a:tabLst>
                <a:tab pos="298450" algn="l"/>
              </a:tabLst>
            </a:pPr>
            <a:r>
              <a:rPr sz="1800" b="1" dirty="0">
                <a:latin typeface="Arial"/>
                <a:cs typeface="Arial"/>
              </a:rPr>
              <a:t>Customer</a:t>
            </a:r>
            <a:r>
              <a:rPr sz="1800" b="1" spc="-5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Retention:</a:t>
            </a:r>
            <a:r>
              <a:rPr sz="1800" b="1" spc="-45" dirty="0">
                <a:latin typeface="Arial"/>
                <a:cs typeface="Arial"/>
              </a:rPr>
              <a:t> </a:t>
            </a:r>
            <a:r>
              <a:rPr sz="1800" dirty="0">
                <a:latin typeface="Calibri"/>
                <a:cs typeface="Calibri"/>
              </a:rPr>
              <a:t>Reduce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57.35%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repeat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calls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through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first-</a:t>
            </a:r>
            <a:r>
              <a:rPr sz="1800" dirty="0">
                <a:latin typeface="Calibri"/>
                <a:cs typeface="Calibri"/>
              </a:rPr>
              <a:t>call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resolution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(FCR),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proactive </a:t>
            </a:r>
            <a:r>
              <a:rPr sz="1800" dirty="0">
                <a:latin typeface="Calibri"/>
                <a:cs typeface="Calibri"/>
              </a:rPr>
              <a:t>callbacks,</a:t>
            </a:r>
            <a:r>
              <a:rPr sz="1800" spc="-6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and</a:t>
            </a:r>
            <a:r>
              <a:rPr sz="1800" spc="-6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chatbot</a:t>
            </a:r>
            <a:r>
              <a:rPr sz="1800" spc="-6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support.</a:t>
            </a:r>
            <a:endParaRPr sz="1800">
              <a:latin typeface="Calibri"/>
              <a:cs typeface="Calibri"/>
            </a:endParaRPr>
          </a:p>
          <a:p>
            <a:pPr marL="298450" marR="760730" indent="-285750">
              <a:lnSpc>
                <a:spcPct val="100000"/>
              </a:lnSpc>
              <a:spcBef>
                <a:spcPts val="75"/>
              </a:spcBef>
              <a:buClr>
                <a:srgbClr val="4966AC"/>
              </a:buClr>
              <a:buSzPct val="113888"/>
              <a:buFont typeface="Segoe UI Symbol"/>
              <a:buChar char="▪"/>
              <a:tabLst>
                <a:tab pos="298450" algn="l"/>
              </a:tabLst>
            </a:pPr>
            <a:r>
              <a:rPr sz="1800" b="1" dirty="0">
                <a:latin typeface="Arial"/>
                <a:cs typeface="Arial"/>
              </a:rPr>
              <a:t>Performance</a:t>
            </a:r>
            <a:r>
              <a:rPr sz="1800" b="1" spc="-3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Monitoring:</a:t>
            </a:r>
            <a:r>
              <a:rPr sz="1800" b="1" spc="-25" dirty="0">
                <a:latin typeface="Arial"/>
                <a:cs typeface="Arial"/>
              </a:rPr>
              <a:t> </a:t>
            </a:r>
            <a:r>
              <a:rPr sz="1800" dirty="0">
                <a:latin typeface="Calibri"/>
                <a:cs typeface="Calibri"/>
              </a:rPr>
              <a:t>Use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live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dashboards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and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incentive-</a:t>
            </a:r>
            <a:r>
              <a:rPr sz="1800" dirty="0">
                <a:latin typeface="Calibri"/>
                <a:cs typeface="Calibri"/>
              </a:rPr>
              <a:t>linked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KPIs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for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continuous improvement.</a:t>
            </a:r>
            <a:endParaRPr sz="1800">
              <a:latin typeface="Calibri"/>
              <a:cs typeface="Calibri"/>
            </a:endParaRPr>
          </a:p>
          <a:p>
            <a:pPr marL="297815" indent="-285115">
              <a:lnSpc>
                <a:spcPct val="100000"/>
              </a:lnSpc>
              <a:spcBef>
                <a:spcPts val="75"/>
              </a:spcBef>
              <a:buClr>
                <a:srgbClr val="4966AC"/>
              </a:buClr>
              <a:buSzPct val="113888"/>
              <a:buFont typeface="Segoe UI Symbol"/>
              <a:buChar char="▪"/>
              <a:tabLst>
                <a:tab pos="297815" algn="l"/>
              </a:tabLst>
            </a:pPr>
            <a:r>
              <a:rPr sz="1800" b="1" dirty="0">
                <a:latin typeface="Arial"/>
                <a:cs typeface="Arial"/>
              </a:rPr>
              <a:t>Impact:</a:t>
            </a:r>
            <a:r>
              <a:rPr sz="1800" b="1" spc="-60" dirty="0">
                <a:latin typeface="Arial"/>
                <a:cs typeface="Arial"/>
              </a:rPr>
              <a:t> </a:t>
            </a:r>
            <a:r>
              <a:rPr sz="1800" dirty="0">
                <a:latin typeface="Calibri"/>
                <a:cs typeface="Calibri"/>
              </a:rPr>
              <a:t>Achieve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balanced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workload,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higher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CSAT,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fewer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repeat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calls,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and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sustainable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profitability.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441293" y="894735"/>
            <a:ext cx="4857750" cy="656590"/>
          </a:xfrm>
          <a:custGeom>
            <a:avLst/>
            <a:gdLst/>
            <a:ahLst/>
            <a:cxnLst/>
            <a:rect l="l" t="t" r="r" b="b"/>
            <a:pathLst>
              <a:path w="4857750" h="656590">
                <a:moveTo>
                  <a:pt x="0" y="109423"/>
                </a:moveTo>
                <a:lnTo>
                  <a:pt x="8656" y="67004"/>
                </a:lnTo>
                <a:lnTo>
                  <a:pt x="32202" y="32204"/>
                </a:lnTo>
                <a:lnTo>
                  <a:pt x="67004" y="8657"/>
                </a:lnTo>
                <a:lnTo>
                  <a:pt x="109428" y="0"/>
                </a:lnTo>
                <a:lnTo>
                  <a:pt x="4747704" y="0"/>
                </a:lnTo>
                <a:lnTo>
                  <a:pt x="4790130" y="8657"/>
                </a:lnTo>
                <a:lnTo>
                  <a:pt x="4824934" y="32204"/>
                </a:lnTo>
                <a:lnTo>
                  <a:pt x="4848483" y="67004"/>
                </a:lnTo>
                <a:lnTo>
                  <a:pt x="4857140" y="109423"/>
                </a:lnTo>
                <a:lnTo>
                  <a:pt x="4857140" y="547128"/>
                </a:lnTo>
                <a:lnTo>
                  <a:pt x="4848483" y="589554"/>
                </a:lnTo>
                <a:lnTo>
                  <a:pt x="4824934" y="624358"/>
                </a:lnTo>
                <a:lnTo>
                  <a:pt x="4790130" y="647907"/>
                </a:lnTo>
                <a:lnTo>
                  <a:pt x="4747704" y="656564"/>
                </a:lnTo>
                <a:lnTo>
                  <a:pt x="109428" y="656564"/>
                </a:lnTo>
                <a:lnTo>
                  <a:pt x="67004" y="647907"/>
                </a:lnTo>
                <a:lnTo>
                  <a:pt x="32202" y="624358"/>
                </a:lnTo>
                <a:lnTo>
                  <a:pt x="8656" y="589554"/>
                </a:lnTo>
                <a:lnTo>
                  <a:pt x="0" y="547128"/>
                </a:lnTo>
                <a:lnTo>
                  <a:pt x="0" y="109423"/>
                </a:lnTo>
                <a:close/>
              </a:path>
            </a:pathLst>
          </a:custGeom>
          <a:ln w="15874">
            <a:solidFill>
              <a:srgbClr val="4966A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45574" y="678425"/>
            <a:ext cx="10550017" cy="5535561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32146" rIns="0" bIns="0" rtlCol="0">
            <a:spAutoFit/>
          </a:bodyPr>
          <a:lstStyle/>
          <a:p>
            <a:pPr marL="1497965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CONCLUSION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450" marR="5080" indent="-285750">
              <a:lnSpc>
                <a:spcPct val="100000"/>
              </a:lnSpc>
              <a:spcBef>
                <a:spcPts val="100"/>
              </a:spcBef>
              <a:buClr>
                <a:srgbClr val="4966AC"/>
              </a:buClr>
              <a:buSzPct val="113888"/>
              <a:buFont typeface="Segoe UI Symbol"/>
              <a:buChar char="▪"/>
              <a:tabLst>
                <a:tab pos="298450" algn="l"/>
              </a:tabLst>
            </a:pPr>
            <a:r>
              <a:rPr dirty="0"/>
              <a:t>Analysis</a:t>
            </a:r>
            <a:r>
              <a:rPr spc="-40" dirty="0"/>
              <a:t> </a:t>
            </a:r>
            <a:r>
              <a:rPr dirty="0"/>
              <a:t>of</a:t>
            </a:r>
            <a:r>
              <a:rPr spc="-35" dirty="0"/>
              <a:t> </a:t>
            </a:r>
            <a:r>
              <a:rPr dirty="0"/>
              <a:t>28,027</a:t>
            </a:r>
            <a:r>
              <a:rPr spc="-40" dirty="0"/>
              <a:t> </a:t>
            </a:r>
            <a:r>
              <a:rPr spc="-10" dirty="0"/>
              <a:t>consultations</a:t>
            </a:r>
            <a:r>
              <a:rPr spc="-35" dirty="0"/>
              <a:t> </a:t>
            </a:r>
            <a:r>
              <a:rPr dirty="0"/>
              <a:t>revealed</a:t>
            </a:r>
            <a:r>
              <a:rPr spc="-35" dirty="0"/>
              <a:t> </a:t>
            </a:r>
            <a:r>
              <a:rPr dirty="0"/>
              <a:t>key</a:t>
            </a:r>
            <a:r>
              <a:rPr spc="-40" dirty="0"/>
              <a:t> </a:t>
            </a:r>
            <a:r>
              <a:rPr dirty="0"/>
              <a:t>gaps</a:t>
            </a:r>
            <a:r>
              <a:rPr spc="-35" dirty="0"/>
              <a:t> </a:t>
            </a:r>
            <a:r>
              <a:rPr dirty="0"/>
              <a:t>—</a:t>
            </a:r>
            <a:r>
              <a:rPr spc="-40" dirty="0"/>
              <a:t> </a:t>
            </a:r>
            <a:r>
              <a:rPr dirty="0"/>
              <a:t>only</a:t>
            </a:r>
            <a:r>
              <a:rPr spc="-35" dirty="0"/>
              <a:t> </a:t>
            </a:r>
            <a:r>
              <a:rPr dirty="0"/>
              <a:t>40%</a:t>
            </a:r>
            <a:r>
              <a:rPr spc="-35" dirty="0"/>
              <a:t> </a:t>
            </a:r>
            <a:r>
              <a:rPr dirty="0"/>
              <a:t>completion</a:t>
            </a:r>
            <a:r>
              <a:rPr spc="-40" dirty="0"/>
              <a:t> </a:t>
            </a:r>
            <a:r>
              <a:rPr dirty="0"/>
              <a:t>and</a:t>
            </a:r>
            <a:r>
              <a:rPr spc="-35" dirty="0"/>
              <a:t> </a:t>
            </a:r>
            <a:r>
              <a:rPr dirty="0"/>
              <a:t>57%</a:t>
            </a:r>
            <a:r>
              <a:rPr spc="-40" dirty="0"/>
              <a:t> </a:t>
            </a:r>
            <a:r>
              <a:rPr dirty="0"/>
              <a:t>repeat</a:t>
            </a:r>
            <a:r>
              <a:rPr spc="-35" dirty="0"/>
              <a:t> </a:t>
            </a:r>
            <a:r>
              <a:rPr dirty="0"/>
              <a:t>calls.</a:t>
            </a:r>
            <a:r>
              <a:rPr spc="-35" dirty="0"/>
              <a:t> </a:t>
            </a:r>
            <a:r>
              <a:rPr spc="-25" dirty="0"/>
              <a:t>Low </a:t>
            </a:r>
            <a:r>
              <a:rPr dirty="0"/>
              <a:t>satisfaction</a:t>
            </a:r>
            <a:r>
              <a:rPr spc="-55" dirty="0"/>
              <a:t> </a:t>
            </a:r>
            <a:r>
              <a:rPr dirty="0"/>
              <a:t>(ratings</a:t>
            </a:r>
            <a:r>
              <a:rPr spc="-50" dirty="0"/>
              <a:t> </a:t>
            </a:r>
            <a:r>
              <a:rPr dirty="0"/>
              <a:t>0–3)</a:t>
            </a:r>
            <a:r>
              <a:rPr spc="-55" dirty="0"/>
              <a:t> </a:t>
            </a:r>
            <a:r>
              <a:rPr dirty="0"/>
              <a:t>shows</a:t>
            </a:r>
            <a:r>
              <a:rPr spc="-50" dirty="0"/>
              <a:t> </a:t>
            </a:r>
            <a:r>
              <a:rPr dirty="0"/>
              <a:t>inconsistent</a:t>
            </a:r>
            <a:r>
              <a:rPr spc="-50" dirty="0"/>
              <a:t> </a:t>
            </a:r>
            <a:r>
              <a:rPr dirty="0"/>
              <a:t>service,</a:t>
            </a:r>
            <a:r>
              <a:rPr spc="-55" dirty="0"/>
              <a:t> </a:t>
            </a:r>
            <a:r>
              <a:rPr dirty="0"/>
              <a:t>though</a:t>
            </a:r>
            <a:r>
              <a:rPr spc="-50" dirty="0"/>
              <a:t> </a:t>
            </a:r>
            <a:r>
              <a:rPr dirty="0"/>
              <a:t>top</a:t>
            </a:r>
            <a:r>
              <a:rPr spc="-55" dirty="0"/>
              <a:t> </a:t>
            </a:r>
            <a:r>
              <a:rPr dirty="0"/>
              <a:t>gurus</a:t>
            </a:r>
            <a:r>
              <a:rPr spc="-50" dirty="0"/>
              <a:t> </a:t>
            </a:r>
            <a:r>
              <a:rPr dirty="0"/>
              <a:t>(avg.</a:t>
            </a:r>
            <a:r>
              <a:rPr spc="-50" dirty="0"/>
              <a:t> </a:t>
            </a:r>
            <a:r>
              <a:rPr dirty="0"/>
              <a:t>7.5)</a:t>
            </a:r>
            <a:r>
              <a:rPr spc="-55" dirty="0"/>
              <a:t> </a:t>
            </a:r>
            <a:r>
              <a:rPr dirty="0"/>
              <a:t>prove</a:t>
            </a:r>
            <a:r>
              <a:rPr spc="-50" dirty="0"/>
              <a:t> </a:t>
            </a:r>
            <a:r>
              <a:rPr dirty="0"/>
              <a:t>excellence</a:t>
            </a:r>
            <a:r>
              <a:rPr spc="-55" dirty="0"/>
              <a:t> </a:t>
            </a:r>
            <a:r>
              <a:rPr spc="-25" dirty="0"/>
              <a:t>is </a:t>
            </a:r>
            <a:r>
              <a:rPr dirty="0"/>
              <a:t>achievable.</a:t>
            </a:r>
            <a:r>
              <a:rPr spc="-50" dirty="0"/>
              <a:t> </a:t>
            </a:r>
            <a:r>
              <a:rPr dirty="0"/>
              <a:t>Investing</a:t>
            </a:r>
            <a:r>
              <a:rPr spc="-45" dirty="0"/>
              <a:t> </a:t>
            </a:r>
            <a:r>
              <a:rPr dirty="0"/>
              <a:t>in</a:t>
            </a:r>
            <a:r>
              <a:rPr spc="-40" dirty="0"/>
              <a:t> </a:t>
            </a:r>
            <a:r>
              <a:rPr b="1" dirty="0">
                <a:latin typeface="Calibri"/>
                <a:cs typeface="Calibri"/>
              </a:rPr>
              <a:t>Technology,</a:t>
            </a:r>
            <a:r>
              <a:rPr b="1" spc="-45" dirty="0">
                <a:latin typeface="Calibri"/>
                <a:cs typeface="Calibri"/>
              </a:rPr>
              <a:t> </a:t>
            </a:r>
            <a:r>
              <a:rPr b="1" dirty="0">
                <a:latin typeface="Calibri"/>
                <a:cs typeface="Calibri"/>
              </a:rPr>
              <a:t>Training,</a:t>
            </a:r>
            <a:r>
              <a:rPr b="1" spc="-45" dirty="0">
                <a:latin typeface="Calibri"/>
                <a:cs typeface="Calibri"/>
              </a:rPr>
              <a:t> </a:t>
            </a:r>
            <a:r>
              <a:rPr b="1" dirty="0">
                <a:latin typeface="Calibri"/>
                <a:cs typeface="Calibri"/>
              </a:rPr>
              <a:t>and</a:t>
            </a:r>
            <a:r>
              <a:rPr b="1" spc="-45" dirty="0">
                <a:latin typeface="Calibri"/>
                <a:cs typeface="Calibri"/>
              </a:rPr>
              <a:t> </a:t>
            </a:r>
            <a:r>
              <a:rPr b="1" dirty="0">
                <a:latin typeface="Calibri"/>
                <a:cs typeface="Calibri"/>
              </a:rPr>
              <a:t>Incentives</a:t>
            </a:r>
            <a:r>
              <a:rPr b="1" spc="-40" dirty="0">
                <a:latin typeface="Calibri"/>
                <a:cs typeface="Calibri"/>
              </a:rPr>
              <a:t> </a:t>
            </a:r>
            <a:r>
              <a:rPr dirty="0"/>
              <a:t>can</a:t>
            </a:r>
            <a:r>
              <a:rPr spc="-45" dirty="0"/>
              <a:t> </a:t>
            </a:r>
            <a:r>
              <a:rPr dirty="0"/>
              <a:t>enhance</a:t>
            </a:r>
            <a:r>
              <a:rPr spc="-45" dirty="0"/>
              <a:t> </a:t>
            </a:r>
            <a:r>
              <a:rPr dirty="0"/>
              <a:t>efficiency,</a:t>
            </a:r>
            <a:r>
              <a:rPr spc="-50" dirty="0"/>
              <a:t> </a:t>
            </a:r>
            <a:r>
              <a:rPr dirty="0"/>
              <a:t>retention,</a:t>
            </a:r>
            <a:r>
              <a:rPr spc="-45" dirty="0"/>
              <a:t> </a:t>
            </a:r>
            <a:r>
              <a:rPr spc="-25" dirty="0"/>
              <a:t>and </a:t>
            </a:r>
            <a:r>
              <a:rPr spc="-10" dirty="0"/>
              <a:t>profitability.</a:t>
            </a:r>
          </a:p>
          <a:p>
            <a:pPr marL="298450" marR="365125" indent="-285750">
              <a:lnSpc>
                <a:spcPct val="100000"/>
              </a:lnSpc>
              <a:spcBef>
                <a:spcPts val="600"/>
              </a:spcBef>
              <a:buClr>
                <a:srgbClr val="4966AC"/>
              </a:buClr>
              <a:buSzPct val="113888"/>
              <a:buFont typeface="Segoe UI Symbol"/>
              <a:buChar char="▪"/>
              <a:tabLst>
                <a:tab pos="298450" algn="l"/>
              </a:tabLst>
            </a:pPr>
            <a:r>
              <a:rPr b="1" dirty="0">
                <a:latin typeface="Calibri"/>
                <a:cs typeface="Calibri"/>
              </a:rPr>
              <a:t>“With</a:t>
            </a:r>
            <a:r>
              <a:rPr b="1" spc="-10" dirty="0">
                <a:latin typeface="Calibri"/>
                <a:cs typeface="Calibri"/>
              </a:rPr>
              <a:t> data-</a:t>
            </a:r>
            <a:r>
              <a:rPr b="1" dirty="0">
                <a:latin typeface="Calibri"/>
                <a:cs typeface="Calibri"/>
              </a:rPr>
              <a:t>driven</a:t>
            </a:r>
            <a:r>
              <a:rPr b="1" spc="-10" dirty="0">
                <a:latin typeface="Calibri"/>
                <a:cs typeface="Calibri"/>
              </a:rPr>
              <a:t> </a:t>
            </a:r>
            <a:r>
              <a:rPr b="1" dirty="0">
                <a:latin typeface="Calibri"/>
                <a:cs typeface="Calibri"/>
              </a:rPr>
              <a:t>action,</a:t>
            </a:r>
            <a:r>
              <a:rPr b="1" spc="-10" dirty="0">
                <a:latin typeface="Calibri"/>
                <a:cs typeface="Calibri"/>
              </a:rPr>
              <a:t> </a:t>
            </a:r>
            <a:r>
              <a:rPr b="1" dirty="0">
                <a:latin typeface="Calibri"/>
                <a:cs typeface="Calibri"/>
              </a:rPr>
              <a:t>AstroSage</a:t>
            </a:r>
            <a:r>
              <a:rPr b="1" spc="-10" dirty="0">
                <a:latin typeface="Calibri"/>
                <a:cs typeface="Calibri"/>
              </a:rPr>
              <a:t> </a:t>
            </a:r>
            <a:r>
              <a:rPr b="1" dirty="0">
                <a:latin typeface="Calibri"/>
                <a:cs typeface="Calibri"/>
              </a:rPr>
              <a:t>can</a:t>
            </a:r>
            <a:r>
              <a:rPr b="1" spc="-10" dirty="0">
                <a:latin typeface="Calibri"/>
                <a:cs typeface="Calibri"/>
              </a:rPr>
              <a:t> </a:t>
            </a:r>
            <a:r>
              <a:rPr b="1" dirty="0">
                <a:latin typeface="Calibri"/>
                <a:cs typeface="Calibri"/>
              </a:rPr>
              <a:t>turn</a:t>
            </a:r>
            <a:r>
              <a:rPr b="1" spc="-10" dirty="0">
                <a:latin typeface="Calibri"/>
                <a:cs typeface="Calibri"/>
              </a:rPr>
              <a:t> </a:t>
            </a:r>
            <a:r>
              <a:rPr b="1" dirty="0">
                <a:latin typeface="Calibri"/>
                <a:cs typeface="Calibri"/>
              </a:rPr>
              <a:t>inefficiencies</a:t>
            </a:r>
            <a:r>
              <a:rPr b="1" spc="-10" dirty="0">
                <a:latin typeface="Calibri"/>
                <a:cs typeface="Calibri"/>
              </a:rPr>
              <a:t> </a:t>
            </a:r>
            <a:r>
              <a:rPr b="1" dirty="0">
                <a:latin typeface="Calibri"/>
                <a:cs typeface="Calibri"/>
              </a:rPr>
              <a:t>into</a:t>
            </a:r>
            <a:r>
              <a:rPr b="1" spc="-10" dirty="0">
                <a:latin typeface="Calibri"/>
                <a:cs typeface="Calibri"/>
              </a:rPr>
              <a:t> </a:t>
            </a:r>
            <a:r>
              <a:rPr b="1" dirty="0">
                <a:latin typeface="Calibri"/>
                <a:cs typeface="Calibri"/>
              </a:rPr>
              <a:t>strengths</a:t>
            </a:r>
            <a:r>
              <a:rPr b="1" spc="-10" dirty="0">
                <a:latin typeface="Calibri"/>
                <a:cs typeface="Calibri"/>
              </a:rPr>
              <a:t> </a:t>
            </a:r>
            <a:r>
              <a:rPr b="1" dirty="0">
                <a:latin typeface="Calibri"/>
                <a:cs typeface="Calibri"/>
              </a:rPr>
              <a:t>—</a:t>
            </a:r>
            <a:r>
              <a:rPr b="1" spc="-10" dirty="0">
                <a:latin typeface="Calibri"/>
                <a:cs typeface="Calibri"/>
              </a:rPr>
              <a:t> </a:t>
            </a:r>
            <a:r>
              <a:rPr b="1" dirty="0">
                <a:latin typeface="Calibri"/>
                <a:cs typeface="Calibri"/>
              </a:rPr>
              <a:t>building</a:t>
            </a:r>
            <a:r>
              <a:rPr b="1" spc="-10" dirty="0">
                <a:latin typeface="Calibri"/>
                <a:cs typeface="Calibri"/>
              </a:rPr>
              <a:t> </a:t>
            </a:r>
            <a:r>
              <a:rPr b="1" dirty="0">
                <a:latin typeface="Calibri"/>
                <a:cs typeface="Calibri"/>
              </a:rPr>
              <a:t>a</a:t>
            </a:r>
            <a:r>
              <a:rPr b="1" spc="-10" dirty="0">
                <a:latin typeface="Calibri"/>
                <a:cs typeface="Calibri"/>
              </a:rPr>
              <a:t> smarter, customer-</a:t>
            </a:r>
            <a:r>
              <a:rPr b="1" dirty="0">
                <a:latin typeface="Calibri"/>
                <a:cs typeface="Calibri"/>
              </a:rPr>
              <a:t>centric,</a:t>
            </a:r>
            <a:r>
              <a:rPr b="1" spc="10" dirty="0">
                <a:latin typeface="Calibri"/>
                <a:cs typeface="Calibri"/>
              </a:rPr>
              <a:t> </a:t>
            </a:r>
            <a:r>
              <a:rPr b="1" dirty="0">
                <a:latin typeface="Calibri"/>
                <a:cs typeface="Calibri"/>
              </a:rPr>
              <a:t>and</a:t>
            </a:r>
            <a:r>
              <a:rPr b="1" spc="15" dirty="0">
                <a:latin typeface="Calibri"/>
                <a:cs typeface="Calibri"/>
              </a:rPr>
              <a:t> </a:t>
            </a:r>
            <a:r>
              <a:rPr b="1" spc="-10" dirty="0">
                <a:latin typeface="Calibri"/>
                <a:cs typeface="Calibri"/>
              </a:rPr>
              <a:t>future-</a:t>
            </a:r>
            <a:r>
              <a:rPr b="1" dirty="0">
                <a:latin typeface="Calibri"/>
                <a:cs typeface="Calibri"/>
              </a:rPr>
              <a:t>ready</a:t>
            </a:r>
            <a:r>
              <a:rPr b="1" spc="15" dirty="0">
                <a:latin typeface="Calibri"/>
                <a:cs typeface="Calibri"/>
              </a:rPr>
              <a:t> </a:t>
            </a:r>
            <a:r>
              <a:rPr b="1" dirty="0">
                <a:latin typeface="Calibri"/>
                <a:cs typeface="Calibri"/>
              </a:rPr>
              <a:t>call</a:t>
            </a:r>
            <a:r>
              <a:rPr b="1" spc="10" dirty="0">
                <a:latin typeface="Calibri"/>
                <a:cs typeface="Calibri"/>
              </a:rPr>
              <a:t> </a:t>
            </a:r>
            <a:r>
              <a:rPr b="1" spc="-10" dirty="0">
                <a:latin typeface="Calibri"/>
                <a:cs typeface="Calibri"/>
              </a:rPr>
              <a:t>center.”</a:t>
            </a:r>
          </a:p>
        </p:txBody>
      </p:sp>
      <p:sp>
        <p:nvSpPr>
          <p:cNvPr id="4" name="object 4"/>
          <p:cNvSpPr/>
          <p:nvPr/>
        </p:nvSpPr>
        <p:spPr>
          <a:xfrm>
            <a:off x="4227868" y="1204451"/>
            <a:ext cx="2469515" cy="636905"/>
          </a:xfrm>
          <a:custGeom>
            <a:avLst/>
            <a:gdLst/>
            <a:ahLst/>
            <a:cxnLst/>
            <a:rect l="l" t="t" r="r" b="b"/>
            <a:pathLst>
              <a:path w="2469515" h="636905">
                <a:moveTo>
                  <a:pt x="0" y="106057"/>
                </a:moveTo>
                <a:lnTo>
                  <a:pt x="8389" y="64942"/>
                </a:lnTo>
                <a:lnTo>
                  <a:pt x="31210" y="31211"/>
                </a:lnTo>
                <a:lnTo>
                  <a:pt x="64940" y="8390"/>
                </a:lnTo>
                <a:lnTo>
                  <a:pt x="106057" y="0"/>
                </a:lnTo>
                <a:lnTo>
                  <a:pt x="2363165" y="0"/>
                </a:lnTo>
                <a:lnTo>
                  <a:pt x="2404286" y="8390"/>
                </a:lnTo>
                <a:lnTo>
                  <a:pt x="2438015" y="31211"/>
                </a:lnTo>
                <a:lnTo>
                  <a:pt x="2460834" y="64942"/>
                </a:lnTo>
                <a:lnTo>
                  <a:pt x="2469222" y="106057"/>
                </a:lnTo>
                <a:lnTo>
                  <a:pt x="2469222" y="530275"/>
                </a:lnTo>
                <a:lnTo>
                  <a:pt x="2460834" y="571391"/>
                </a:lnTo>
                <a:lnTo>
                  <a:pt x="2438015" y="605121"/>
                </a:lnTo>
                <a:lnTo>
                  <a:pt x="2404286" y="627943"/>
                </a:lnTo>
                <a:lnTo>
                  <a:pt x="2363165" y="636333"/>
                </a:lnTo>
                <a:lnTo>
                  <a:pt x="106057" y="636333"/>
                </a:lnTo>
                <a:lnTo>
                  <a:pt x="64940" y="627943"/>
                </a:lnTo>
                <a:lnTo>
                  <a:pt x="31210" y="605121"/>
                </a:lnTo>
                <a:lnTo>
                  <a:pt x="8389" y="571391"/>
                </a:lnTo>
                <a:lnTo>
                  <a:pt x="0" y="530275"/>
                </a:lnTo>
                <a:lnTo>
                  <a:pt x="0" y="106057"/>
                </a:lnTo>
                <a:close/>
              </a:path>
            </a:pathLst>
          </a:custGeom>
          <a:ln w="15874">
            <a:solidFill>
              <a:srgbClr val="4966A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72318" y="2887294"/>
            <a:ext cx="4234180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697480" algn="l"/>
              </a:tabLst>
            </a:pPr>
            <a:r>
              <a:rPr sz="5400" spc="-10" dirty="0"/>
              <a:t>THANK</a:t>
            </a:r>
            <a:r>
              <a:rPr sz="5400" dirty="0"/>
              <a:t>	</a:t>
            </a:r>
            <a:r>
              <a:rPr sz="5400" spc="-25" dirty="0"/>
              <a:t>YOU</a:t>
            </a:r>
            <a:endParaRPr sz="54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7159" rIns="0" bIns="0" rtlCol="0">
            <a:spAutoFit/>
          </a:bodyPr>
          <a:lstStyle/>
          <a:p>
            <a:pPr marL="8255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INTRODUCTION</a:t>
            </a:r>
            <a:r>
              <a:rPr spc="-15" dirty="0"/>
              <a:t> </a:t>
            </a:r>
            <a:r>
              <a:rPr dirty="0"/>
              <a:t>&amp;</a:t>
            </a:r>
            <a:r>
              <a:rPr spc="-10" dirty="0"/>
              <a:t> OBJECTIVE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156500" y="1894536"/>
            <a:ext cx="9577070" cy="3205480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sz="2000" b="1" spc="-10" dirty="0">
                <a:solidFill>
                  <a:srgbClr val="252525"/>
                </a:solidFill>
                <a:latin typeface="Calibri"/>
                <a:cs typeface="Calibri"/>
              </a:rPr>
              <a:t>Introduction: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sz="1800" b="1" dirty="0">
                <a:solidFill>
                  <a:srgbClr val="252525"/>
                </a:solidFill>
                <a:latin typeface="Calibri"/>
                <a:cs typeface="Calibri"/>
              </a:rPr>
              <a:t>Since</a:t>
            </a:r>
            <a:r>
              <a:rPr sz="1800" b="1" spc="-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252525"/>
                </a:solidFill>
                <a:latin typeface="Calibri"/>
                <a:cs typeface="Calibri"/>
              </a:rPr>
              <a:t>2004,</a:t>
            </a:r>
            <a:endParaRPr sz="1800">
              <a:latin typeface="Calibri"/>
              <a:cs typeface="Calibri"/>
            </a:endParaRPr>
          </a:p>
          <a:p>
            <a:pPr marL="298450" marR="5080" indent="-285750">
              <a:lnSpc>
                <a:spcPct val="80000"/>
              </a:lnSpc>
              <a:spcBef>
                <a:spcPts val="600"/>
              </a:spcBef>
              <a:buClr>
                <a:srgbClr val="4966AC"/>
              </a:buClr>
              <a:buSzPct val="113888"/>
              <a:buFont typeface="Segoe UI Symbol"/>
              <a:buChar char="▪"/>
              <a:tabLst>
                <a:tab pos="298450" algn="l"/>
              </a:tabLst>
            </a:pPr>
            <a:r>
              <a:rPr sz="1800" dirty="0">
                <a:solidFill>
                  <a:srgbClr val="252525"/>
                </a:solidFill>
                <a:latin typeface="Calibri"/>
                <a:cs typeface="Calibri"/>
              </a:rPr>
              <a:t>AstroSage</a:t>
            </a:r>
            <a:r>
              <a:rPr sz="1800" spc="-5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52525"/>
                </a:solidFill>
                <a:latin typeface="Calibri"/>
                <a:cs typeface="Calibri"/>
              </a:rPr>
              <a:t>has</a:t>
            </a:r>
            <a:r>
              <a:rPr sz="1800" spc="-4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52525"/>
                </a:solidFill>
                <a:latin typeface="Calibri"/>
                <a:cs typeface="Calibri"/>
              </a:rPr>
              <a:t>been</a:t>
            </a:r>
            <a:r>
              <a:rPr sz="1800" spc="-4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52525"/>
                </a:solidFill>
                <a:latin typeface="Calibri"/>
                <a:cs typeface="Calibri"/>
              </a:rPr>
              <a:t>driven</a:t>
            </a:r>
            <a:r>
              <a:rPr sz="1800" spc="-4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52525"/>
                </a:solidFill>
                <a:latin typeface="Calibri"/>
                <a:cs typeface="Calibri"/>
              </a:rPr>
              <a:t>by</a:t>
            </a:r>
            <a:r>
              <a:rPr sz="1800" spc="-4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52525"/>
                </a:solidFill>
                <a:latin typeface="Calibri"/>
                <a:cs typeface="Calibri"/>
              </a:rPr>
              <a:t>a</a:t>
            </a:r>
            <a:r>
              <a:rPr sz="1800" spc="-4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52525"/>
                </a:solidFill>
                <a:latin typeface="Calibri"/>
                <a:cs typeface="Calibri"/>
              </a:rPr>
              <a:t>single</a:t>
            </a:r>
            <a:r>
              <a:rPr sz="1800" spc="-4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52525"/>
                </a:solidFill>
                <a:latin typeface="Calibri"/>
                <a:cs typeface="Calibri"/>
              </a:rPr>
              <a:t>mission:</a:t>
            </a:r>
            <a:r>
              <a:rPr sz="1800" spc="-4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52525"/>
                </a:solidFill>
                <a:latin typeface="Calibri"/>
                <a:cs typeface="Calibri"/>
              </a:rPr>
              <a:t>to</a:t>
            </a:r>
            <a:r>
              <a:rPr sz="1800" spc="-4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52525"/>
                </a:solidFill>
                <a:latin typeface="Calibri"/>
                <a:cs typeface="Calibri"/>
              </a:rPr>
              <a:t>make</a:t>
            </a:r>
            <a:r>
              <a:rPr sz="1800" spc="-4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52525"/>
                </a:solidFill>
                <a:latin typeface="Calibri"/>
                <a:cs typeface="Calibri"/>
              </a:rPr>
              <a:t>astrology</a:t>
            </a:r>
            <a:r>
              <a:rPr sz="1800" spc="-5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52525"/>
                </a:solidFill>
                <a:latin typeface="Calibri"/>
                <a:cs typeface="Calibri"/>
              </a:rPr>
              <a:t>accessible,</a:t>
            </a:r>
            <a:r>
              <a:rPr sz="1800" spc="-4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52525"/>
                </a:solidFill>
                <a:latin typeface="Calibri"/>
                <a:cs typeface="Calibri"/>
              </a:rPr>
              <a:t>credible,</a:t>
            </a:r>
            <a:r>
              <a:rPr sz="1800" spc="-4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52525"/>
                </a:solidFill>
                <a:latin typeface="Calibri"/>
                <a:cs typeface="Calibri"/>
              </a:rPr>
              <a:t>and</a:t>
            </a:r>
            <a:r>
              <a:rPr sz="1800" spc="-4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52525"/>
                </a:solidFill>
                <a:latin typeface="Calibri"/>
                <a:cs typeface="Calibri"/>
              </a:rPr>
              <a:t>useful</a:t>
            </a:r>
            <a:r>
              <a:rPr sz="1800" spc="-4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252525"/>
                </a:solidFill>
                <a:latin typeface="Calibri"/>
                <a:cs typeface="Calibri"/>
              </a:rPr>
              <a:t>for </a:t>
            </a:r>
            <a:r>
              <a:rPr sz="1800" spc="-10" dirty="0">
                <a:solidFill>
                  <a:srgbClr val="252525"/>
                </a:solidFill>
                <a:latin typeface="Calibri"/>
                <a:cs typeface="Calibri"/>
              </a:rPr>
              <a:t>everyone.</a:t>
            </a:r>
            <a:endParaRPr sz="1800">
              <a:latin typeface="Calibri"/>
              <a:cs typeface="Calibri"/>
            </a:endParaRPr>
          </a:p>
          <a:p>
            <a:pPr marL="298450" marR="143510" indent="-285750">
              <a:lnSpc>
                <a:spcPct val="80000"/>
              </a:lnSpc>
              <a:spcBef>
                <a:spcPts val="600"/>
              </a:spcBef>
              <a:buClr>
                <a:srgbClr val="4966AC"/>
              </a:buClr>
              <a:buSzPct val="113888"/>
              <a:buFont typeface="Segoe UI Symbol"/>
              <a:buChar char="▪"/>
              <a:tabLst>
                <a:tab pos="298450" algn="l"/>
              </a:tabLst>
            </a:pPr>
            <a:r>
              <a:rPr sz="1800" dirty="0">
                <a:solidFill>
                  <a:srgbClr val="252525"/>
                </a:solidFill>
                <a:latin typeface="Calibri"/>
                <a:cs typeface="Calibri"/>
              </a:rPr>
              <a:t>AstroSage</a:t>
            </a:r>
            <a:r>
              <a:rPr sz="1800" spc="-5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52525"/>
                </a:solidFill>
                <a:latin typeface="Calibri"/>
                <a:cs typeface="Calibri"/>
              </a:rPr>
              <a:t>have</a:t>
            </a:r>
            <a:r>
              <a:rPr sz="1800" spc="-4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52525"/>
                </a:solidFill>
                <a:latin typeface="Calibri"/>
                <a:cs typeface="Calibri"/>
              </a:rPr>
              <a:t>always</a:t>
            </a:r>
            <a:r>
              <a:rPr sz="1800" spc="-4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52525"/>
                </a:solidFill>
                <a:latin typeface="Calibri"/>
                <a:cs typeface="Calibri"/>
              </a:rPr>
              <a:t>been</a:t>
            </a:r>
            <a:r>
              <a:rPr sz="1800" spc="-4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52525"/>
                </a:solidFill>
                <a:latin typeface="Calibri"/>
                <a:cs typeface="Calibri"/>
              </a:rPr>
              <a:t>at</a:t>
            </a:r>
            <a:r>
              <a:rPr sz="1800" spc="-4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52525"/>
                </a:solidFill>
                <a:latin typeface="Calibri"/>
                <a:cs typeface="Calibri"/>
              </a:rPr>
              <a:t>the</a:t>
            </a:r>
            <a:r>
              <a:rPr sz="1800" spc="-4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52525"/>
                </a:solidFill>
                <a:latin typeface="Calibri"/>
                <a:cs typeface="Calibri"/>
              </a:rPr>
              <a:t>forefront</a:t>
            </a:r>
            <a:r>
              <a:rPr sz="1800" spc="-4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52525"/>
                </a:solidFill>
                <a:latin typeface="Calibri"/>
                <a:cs typeface="Calibri"/>
              </a:rPr>
              <a:t>of</a:t>
            </a:r>
            <a:r>
              <a:rPr sz="1800" spc="-4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52525"/>
                </a:solidFill>
                <a:latin typeface="Calibri"/>
                <a:cs typeface="Calibri"/>
              </a:rPr>
              <a:t>merging</a:t>
            </a:r>
            <a:r>
              <a:rPr sz="1800" spc="-4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52525"/>
                </a:solidFill>
                <a:latin typeface="Calibri"/>
                <a:cs typeface="Calibri"/>
              </a:rPr>
              <a:t>deep</a:t>
            </a:r>
            <a:r>
              <a:rPr sz="1800" spc="-4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52525"/>
                </a:solidFill>
                <a:latin typeface="Calibri"/>
                <a:cs typeface="Calibri"/>
              </a:rPr>
              <a:t>astrological</a:t>
            </a:r>
            <a:r>
              <a:rPr sz="1800" spc="-4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52525"/>
                </a:solidFill>
                <a:latin typeface="Calibri"/>
                <a:cs typeface="Calibri"/>
              </a:rPr>
              <a:t>knowledge</a:t>
            </a:r>
            <a:r>
              <a:rPr sz="1800" spc="-4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52525"/>
                </a:solidFill>
                <a:latin typeface="Calibri"/>
                <a:cs typeface="Calibri"/>
              </a:rPr>
              <a:t>with</a:t>
            </a:r>
            <a:r>
              <a:rPr sz="1800" spc="-4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52525"/>
                </a:solidFill>
                <a:latin typeface="Calibri"/>
                <a:cs typeface="Calibri"/>
              </a:rPr>
              <a:t>cutting- </a:t>
            </a:r>
            <a:r>
              <a:rPr sz="1800" dirty="0">
                <a:solidFill>
                  <a:srgbClr val="252525"/>
                </a:solidFill>
                <a:latin typeface="Calibri"/>
                <a:cs typeface="Calibri"/>
              </a:rPr>
              <a:t>edge</a:t>
            </a:r>
            <a:r>
              <a:rPr sz="1800" spc="-4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52525"/>
                </a:solidFill>
                <a:latin typeface="Calibri"/>
                <a:cs typeface="Calibri"/>
              </a:rPr>
              <a:t>tech,</a:t>
            </a:r>
            <a:r>
              <a:rPr sz="1800" spc="-3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52525"/>
                </a:solidFill>
                <a:latin typeface="Calibri"/>
                <a:cs typeface="Calibri"/>
              </a:rPr>
              <a:t>building</a:t>
            </a:r>
            <a:r>
              <a:rPr sz="1800" spc="-4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52525"/>
                </a:solidFill>
                <a:latin typeface="Calibri"/>
                <a:cs typeface="Calibri"/>
              </a:rPr>
              <a:t>not</a:t>
            </a:r>
            <a:r>
              <a:rPr sz="1800" spc="-3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52525"/>
                </a:solidFill>
                <a:latin typeface="Calibri"/>
                <a:cs typeface="Calibri"/>
              </a:rPr>
              <a:t>just</a:t>
            </a:r>
            <a:r>
              <a:rPr sz="1800" spc="-4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52525"/>
                </a:solidFill>
                <a:latin typeface="Calibri"/>
                <a:cs typeface="Calibri"/>
              </a:rPr>
              <a:t>for</a:t>
            </a:r>
            <a:r>
              <a:rPr sz="1800" spc="-3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52525"/>
                </a:solidFill>
                <a:latin typeface="Calibri"/>
                <a:cs typeface="Calibri"/>
              </a:rPr>
              <a:t>industry,</a:t>
            </a:r>
            <a:r>
              <a:rPr sz="1800" spc="-4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52525"/>
                </a:solidFill>
                <a:latin typeface="Calibri"/>
                <a:cs typeface="Calibri"/>
              </a:rPr>
              <a:t>but</a:t>
            </a:r>
            <a:r>
              <a:rPr sz="1800" spc="-3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52525"/>
                </a:solidFill>
                <a:latin typeface="Calibri"/>
                <a:cs typeface="Calibri"/>
              </a:rPr>
              <a:t>for</a:t>
            </a:r>
            <a:r>
              <a:rPr sz="1800" spc="-4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52525"/>
                </a:solidFill>
                <a:latin typeface="Calibri"/>
                <a:cs typeface="Calibri"/>
              </a:rPr>
              <a:t>the</a:t>
            </a:r>
            <a:r>
              <a:rPr sz="1800" spc="-3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52525"/>
                </a:solidFill>
                <a:latin typeface="Calibri"/>
                <a:cs typeface="Calibri"/>
              </a:rPr>
              <a:t>nation.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20"/>
              </a:spcBef>
              <a:buClr>
                <a:srgbClr val="4966AC"/>
              </a:buClr>
              <a:buFont typeface="Segoe UI Symbol"/>
              <a:buChar char="▪"/>
            </a:pP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000" b="1" spc="-10" dirty="0">
                <a:solidFill>
                  <a:srgbClr val="252525"/>
                </a:solidFill>
                <a:latin typeface="Arial"/>
                <a:cs typeface="Arial"/>
              </a:rPr>
              <a:t>Objectives:</a:t>
            </a:r>
            <a:endParaRPr sz="2000">
              <a:latin typeface="Arial"/>
              <a:cs typeface="Arial"/>
            </a:endParaRPr>
          </a:p>
          <a:p>
            <a:pPr marL="297815" indent="-285115">
              <a:lnSpc>
                <a:spcPct val="100000"/>
              </a:lnSpc>
              <a:spcBef>
                <a:spcPts val="95"/>
              </a:spcBef>
              <a:buClr>
                <a:srgbClr val="4966AC"/>
              </a:buClr>
              <a:buSzPct val="113888"/>
              <a:buFont typeface="Segoe UI Symbol"/>
              <a:buChar char="▪"/>
              <a:tabLst>
                <a:tab pos="297815" algn="l"/>
              </a:tabLst>
            </a:pPr>
            <a:r>
              <a:rPr sz="1800" dirty="0">
                <a:latin typeface="Calibri"/>
                <a:cs typeface="Calibri"/>
              </a:rPr>
              <a:t>Analyze</a:t>
            </a:r>
            <a:r>
              <a:rPr sz="1800" spc="-5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call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volume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and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customer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satisfaction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data.</a:t>
            </a:r>
            <a:endParaRPr sz="1800">
              <a:latin typeface="Calibri"/>
              <a:cs typeface="Calibri"/>
            </a:endParaRPr>
          </a:p>
          <a:p>
            <a:pPr marL="297815" indent="-285115">
              <a:lnSpc>
                <a:spcPct val="100000"/>
              </a:lnSpc>
              <a:spcBef>
                <a:spcPts val="170"/>
              </a:spcBef>
              <a:buClr>
                <a:srgbClr val="4966AC"/>
              </a:buClr>
              <a:buSzPct val="113888"/>
              <a:buFont typeface="Segoe UI Symbol"/>
              <a:buChar char="▪"/>
              <a:tabLst>
                <a:tab pos="297815" algn="l"/>
              </a:tabLst>
            </a:pPr>
            <a:r>
              <a:rPr sz="1800" dirty="0">
                <a:latin typeface="Calibri"/>
                <a:cs typeface="Calibri"/>
              </a:rPr>
              <a:t>Identify</a:t>
            </a:r>
            <a:r>
              <a:rPr sz="1800" spc="-6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performance</a:t>
            </a:r>
            <a:r>
              <a:rPr sz="1800" spc="-5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gaps</a:t>
            </a:r>
            <a:r>
              <a:rPr sz="1800" spc="-5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and</a:t>
            </a:r>
            <a:r>
              <a:rPr sz="1800" spc="-5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workload</a:t>
            </a:r>
            <a:r>
              <a:rPr sz="1800" spc="-5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imbalance.</a:t>
            </a:r>
            <a:endParaRPr sz="1800">
              <a:latin typeface="Calibri"/>
              <a:cs typeface="Calibri"/>
            </a:endParaRPr>
          </a:p>
          <a:p>
            <a:pPr marL="297815" indent="-285115">
              <a:lnSpc>
                <a:spcPct val="100000"/>
              </a:lnSpc>
              <a:spcBef>
                <a:spcPts val="165"/>
              </a:spcBef>
              <a:buClr>
                <a:srgbClr val="4966AC"/>
              </a:buClr>
              <a:buSzPct val="113888"/>
              <a:buFont typeface="Segoe UI Symbol"/>
              <a:buChar char="▪"/>
              <a:tabLst>
                <a:tab pos="297815" algn="l"/>
              </a:tabLst>
            </a:pPr>
            <a:r>
              <a:rPr sz="1800" dirty="0">
                <a:latin typeface="Calibri"/>
                <a:cs typeface="Calibri"/>
              </a:rPr>
              <a:t>Recommend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data-</a:t>
            </a:r>
            <a:r>
              <a:rPr sz="1800" dirty="0">
                <a:latin typeface="Calibri"/>
                <a:cs typeface="Calibri"/>
              </a:rPr>
              <a:t>driven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strategies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to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improve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overall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efficiency.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663645" y="1013335"/>
            <a:ext cx="4467860" cy="541020"/>
          </a:xfrm>
          <a:custGeom>
            <a:avLst/>
            <a:gdLst/>
            <a:ahLst/>
            <a:cxnLst/>
            <a:rect l="l" t="t" r="r" b="b"/>
            <a:pathLst>
              <a:path w="4467859" h="541019">
                <a:moveTo>
                  <a:pt x="0" y="90131"/>
                </a:moveTo>
                <a:lnTo>
                  <a:pt x="7129" y="55190"/>
                </a:lnTo>
                <a:lnTo>
                  <a:pt x="26523" y="26525"/>
                </a:lnTo>
                <a:lnTo>
                  <a:pt x="55188" y="7130"/>
                </a:lnTo>
                <a:lnTo>
                  <a:pt x="90130" y="0"/>
                </a:lnTo>
                <a:lnTo>
                  <a:pt x="4377499" y="0"/>
                </a:lnTo>
                <a:lnTo>
                  <a:pt x="4412445" y="7130"/>
                </a:lnTo>
                <a:lnTo>
                  <a:pt x="4441110" y="26525"/>
                </a:lnTo>
                <a:lnTo>
                  <a:pt x="4460502" y="55190"/>
                </a:lnTo>
                <a:lnTo>
                  <a:pt x="4467631" y="90131"/>
                </a:lnTo>
                <a:lnTo>
                  <a:pt x="4467631" y="450646"/>
                </a:lnTo>
                <a:lnTo>
                  <a:pt x="4460502" y="485587"/>
                </a:lnTo>
                <a:lnTo>
                  <a:pt x="4441110" y="514253"/>
                </a:lnTo>
                <a:lnTo>
                  <a:pt x="4412445" y="533648"/>
                </a:lnTo>
                <a:lnTo>
                  <a:pt x="4377499" y="540778"/>
                </a:lnTo>
                <a:lnTo>
                  <a:pt x="90130" y="540778"/>
                </a:lnTo>
                <a:lnTo>
                  <a:pt x="55188" y="533648"/>
                </a:lnTo>
                <a:lnTo>
                  <a:pt x="26523" y="514253"/>
                </a:lnTo>
                <a:lnTo>
                  <a:pt x="7129" y="485587"/>
                </a:lnTo>
                <a:lnTo>
                  <a:pt x="0" y="450646"/>
                </a:lnTo>
                <a:lnTo>
                  <a:pt x="0" y="90131"/>
                </a:lnTo>
                <a:close/>
              </a:path>
            </a:pathLst>
          </a:custGeom>
          <a:ln w="15874">
            <a:solidFill>
              <a:srgbClr val="4966A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78280">
              <a:lnSpc>
                <a:spcPct val="100000"/>
              </a:lnSpc>
              <a:spcBef>
                <a:spcPts val="100"/>
              </a:spcBef>
            </a:pPr>
            <a:r>
              <a:rPr dirty="0"/>
              <a:t>DATA</a:t>
            </a:r>
            <a:r>
              <a:rPr spc="-70" dirty="0"/>
              <a:t> </a:t>
            </a:r>
            <a:r>
              <a:rPr spc="-10" dirty="0"/>
              <a:t>OVERVIEW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61967" y="1921970"/>
            <a:ext cx="6172200" cy="2077720"/>
          </a:xfrm>
          <a:prstGeom prst="rect">
            <a:avLst/>
          </a:prstGeom>
        </p:spPr>
        <p:txBody>
          <a:bodyPr vert="horz" wrap="square" lIns="0" tIns="406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20"/>
              </a:spcBef>
            </a:pPr>
            <a:r>
              <a:rPr sz="1800" b="1" dirty="0">
                <a:latin typeface="Arial"/>
                <a:cs typeface="Arial"/>
              </a:rPr>
              <a:t>Scope</a:t>
            </a:r>
            <a:r>
              <a:rPr sz="1800" b="1" spc="-2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of</a:t>
            </a:r>
            <a:r>
              <a:rPr sz="1800" b="1" spc="-15" dirty="0">
                <a:latin typeface="Arial"/>
                <a:cs typeface="Arial"/>
              </a:rPr>
              <a:t> </a:t>
            </a:r>
            <a:r>
              <a:rPr sz="1800" b="1" spc="-10" dirty="0">
                <a:latin typeface="Arial"/>
                <a:cs typeface="Arial"/>
              </a:rPr>
              <a:t>Analysis:</a:t>
            </a:r>
            <a:endParaRPr sz="1800">
              <a:latin typeface="Arial"/>
              <a:cs typeface="Arial"/>
            </a:endParaRPr>
          </a:p>
          <a:p>
            <a:pPr marL="297815" indent="-285115">
              <a:lnSpc>
                <a:spcPct val="100000"/>
              </a:lnSpc>
              <a:spcBef>
                <a:spcPts val="520"/>
              </a:spcBef>
              <a:buClr>
                <a:srgbClr val="4966AC"/>
              </a:buClr>
              <a:buSzPct val="113888"/>
              <a:buFont typeface="Segoe UI Symbol"/>
              <a:buChar char="▪"/>
              <a:tabLst>
                <a:tab pos="297815" algn="l"/>
              </a:tabLst>
            </a:pPr>
            <a:r>
              <a:rPr sz="1800" dirty="0">
                <a:latin typeface="Calibri"/>
                <a:cs typeface="Calibri"/>
              </a:rPr>
              <a:t>User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behavior: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repeat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vs.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new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callers</a:t>
            </a:r>
            <a:endParaRPr sz="1800">
              <a:latin typeface="Calibri"/>
              <a:cs typeface="Calibri"/>
            </a:endParaRPr>
          </a:p>
          <a:p>
            <a:pPr marL="297815" indent="-285115">
              <a:lnSpc>
                <a:spcPct val="100000"/>
              </a:lnSpc>
              <a:spcBef>
                <a:spcPts val="600"/>
              </a:spcBef>
              <a:buClr>
                <a:srgbClr val="4966AC"/>
              </a:buClr>
              <a:buSzPct val="113888"/>
              <a:buFont typeface="Segoe UI Symbol"/>
              <a:buChar char="▪"/>
              <a:tabLst>
                <a:tab pos="297815" algn="l"/>
              </a:tabLst>
            </a:pPr>
            <a:r>
              <a:rPr sz="1800" dirty="0">
                <a:latin typeface="Calibri"/>
                <a:cs typeface="Calibri"/>
              </a:rPr>
              <a:t>Guru</a:t>
            </a:r>
            <a:r>
              <a:rPr sz="1800" spc="-6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performance</a:t>
            </a:r>
            <a:r>
              <a:rPr sz="1800" spc="-5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and</a:t>
            </a:r>
            <a:r>
              <a:rPr sz="1800" spc="-5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workload</a:t>
            </a:r>
            <a:r>
              <a:rPr sz="1800" spc="-5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distribution</a:t>
            </a:r>
            <a:endParaRPr sz="1800">
              <a:latin typeface="Calibri"/>
              <a:cs typeface="Calibri"/>
            </a:endParaRPr>
          </a:p>
          <a:p>
            <a:pPr marL="297815" indent="-285115">
              <a:lnSpc>
                <a:spcPct val="100000"/>
              </a:lnSpc>
              <a:spcBef>
                <a:spcPts val="600"/>
              </a:spcBef>
              <a:buClr>
                <a:srgbClr val="4966AC"/>
              </a:buClr>
              <a:buSzPct val="113888"/>
              <a:buFont typeface="Segoe UI Symbol"/>
              <a:buChar char="▪"/>
              <a:tabLst>
                <a:tab pos="297815" algn="l"/>
              </a:tabLst>
            </a:pPr>
            <a:r>
              <a:rPr sz="1800" dirty="0">
                <a:latin typeface="Calibri"/>
                <a:cs typeface="Calibri"/>
              </a:rPr>
              <a:t>Call</a:t>
            </a:r>
            <a:r>
              <a:rPr sz="1800" spc="-7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outcomes:</a:t>
            </a:r>
            <a:r>
              <a:rPr sz="1800" spc="-7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completed,</a:t>
            </a:r>
            <a:r>
              <a:rPr sz="1800" spc="-6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failed,</a:t>
            </a:r>
            <a:r>
              <a:rPr sz="1800" spc="-7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busy,</a:t>
            </a:r>
            <a:r>
              <a:rPr sz="1800" spc="-65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no-</a:t>
            </a:r>
            <a:r>
              <a:rPr sz="1800" spc="-10" dirty="0">
                <a:latin typeface="Calibri"/>
                <a:cs typeface="Calibri"/>
              </a:rPr>
              <a:t>answer</a:t>
            </a:r>
            <a:endParaRPr sz="1800">
              <a:latin typeface="Calibri"/>
              <a:cs typeface="Calibri"/>
            </a:endParaRPr>
          </a:p>
          <a:p>
            <a:pPr marL="297815" indent="-285115">
              <a:lnSpc>
                <a:spcPct val="100000"/>
              </a:lnSpc>
              <a:spcBef>
                <a:spcPts val="600"/>
              </a:spcBef>
              <a:buClr>
                <a:srgbClr val="4966AC"/>
              </a:buClr>
              <a:buSzPct val="113888"/>
              <a:buFont typeface="Segoe UI Symbol"/>
              <a:buChar char="▪"/>
              <a:tabLst>
                <a:tab pos="297815" algn="l"/>
              </a:tabLst>
            </a:pPr>
            <a:r>
              <a:rPr sz="1800" dirty="0">
                <a:latin typeface="Calibri"/>
                <a:cs typeface="Calibri"/>
              </a:rPr>
              <a:t>Revenue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generation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by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service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type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(Calls,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Chats,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Live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Sessions)</a:t>
            </a:r>
            <a:endParaRPr sz="1800">
              <a:latin typeface="Calibri"/>
              <a:cs typeface="Calibri"/>
            </a:endParaRPr>
          </a:p>
          <a:p>
            <a:pPr marL="297815" indent="-285115">
              <a:lnSpc>
                <a:spcPct val="100000"/>
              </a:lnSpc>
              <a:spcBef>
                <a:spcPts val="600"/>
              </a:spcBef>
              <a:buClr>
                <a:srgbClr val="4966AC"/>
              </a:buClr>
              <a:buSzPct val="113888"/>
              <a:buFont typeface="Segoe UI Symbol"/>
              <a:buChar char="▪"/>
              <a:tabLst>
                <a:tab pos="297815" algn="l"/>
              </a:tabLst>
            </a:pPr>
            <a:r>
              <a:rPr sz="1800" dirty="0">
                <a:latin typeface="Calibri"/>
                <a:cs typeface="Calibri"/>
              </a:rPr>
              <a:t>Customer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satisfaction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based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on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CSAT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ratings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414685" y="874891"/>
            <a:ext cx="2546985" cy="528955"/>
          </a:xfrm>
          <a:custGeom>
            <a:avLst/>
            <a:gdLst/>
            <a:ahLst/>
            <a:cxnLst/>
            <a:rect l="l" t="t" r="r" b="b"/>
            <a:pathLst>
              <a:path w="2546984" h="528955">
                <a:moveTo>
                  <a:pt x="0" y="88125"/>
                </a:moveTo>
                <a:lnTo>
                  <a:pt x="6971" y="53958"/>
                </a:lnTo>
                <a:lnTo>
                  <a:pt x="25933" y="25931"/>
                </a:lnTo>
                <a:lnTo>
                  <a:pt x="53960" y="6970"/>
                </a:lnTo>
                <a:lnTo>
                  <a:pt x="88125" y="0"/>
                </a:lnTo>
                <a:lnTo>
                  <a:pt x="2458427" y="0"/>
                </a:lnTo>
                <a:lnTo>
                  <a:pt x="2492594" y="6970"/>
                </a:lnTo>
                <a:lnTo>
                  <a:pt x="2520621" y="25931"/>
                </a:lnTo>
                <a:lnTo>
                  <a:pt x="2539582" y="53958"/>
                </a:lnTo>
                <a:lnTo>
                  <a:pt x="2546553" y="88125"/>
                </a:lnTo>
                <a:lnTo>
                  <a:pt x="2546553" y="440613"/>
                </a:lnTo>
                <a:lnTo>
                  <a:pt x="2539582" y="474780"/>
                </a:lnTo>
                <a:lnTo>
                  <a:pt x="2520621" y="502807"/>
                </a:lnTo>
                <a:lnTo>
                  <a:pt x="2492594" y="521768"/>
                </a:lnTo>
                <a:lnTo>
                  <a:pt x="2458427" y="528739"/>
                </a:lnTo>
                <a:lnTo>
                  <a:pt x="88125" y="528739"/>
                </a:lnTo>
                <a:lnTo>
                  <a:pt x="53960" y="521768"/>
                </a:lnTo>
                <a:lnTo>
                  <a:pt x="25933" y="502807"/>
                </a:lnTo>
                <a:lnTo>
                  <a:pt x="6971" y="474780"/>
                </a:lnTo>
                <a:lnTo>
                  <a:pt x="0" y="440613"/>
                </a:lnTo>
                <a:lnTo>
                  <a:pt x="0" y="88125"/>
                </a:lnTo>
                <a:close/>
              </a:path>
            </a:pathLst>
          </a:custGeom>
          <a:ln w="15874">
            <a:solidFill>
              <a:srgbClr val="4966A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22375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METHODOLOGY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101294" y="1632902"/>
            <a:ext cx="5961380" cy="3541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Arial"/>
                <a:cs typeface="Arial"/>
              </a:rPr>
              <a:t>Analytical</a:t>
            </a:r>
            <a:r>
              <a:rPr sz="1800" b="1" spc="-55" dirty="0">
                <a:latin typeface="Arial"/>
                <a:cs typeface="Arial"/>
              </a:rPr>
              <a:t> </a:t>
            </a:r>
            <a:r>
              <a:rPr sz="1800" b="1" spc="-10" dirty="0">
                <a:latin typeface="Arial"/>
                <a:cs typeface="Arial"/>
              </a:rPr>
              <a:t>Approach:</a:t>
            </a:r>
            <a:endParaRPr sz="1800">
              <a:latin typeface="Arial"/>
              <a:cs typeface="Arial"/>
            </a:endParaRPr>
          </a:p>
          <a:p>
            <a:pPr marL="297815" indent="-285115">
              <a:lnSpc>
                <a:spcPct val="100000"/>
              </a:lnSpc>
              <a:spcBef>
                <a:spcPts val="305"/>
              </a:spcBef>
              <a:buClr>
                <a:srgbClr val="4966AC"/>
              </a:buClr>
              <a:buSzPct val="113888"/>
              <a:buFont typeface="Segoe UI Symbol"/>
              <a:buChar char="▪"/>
              <a:tabLst>
                <a:tab pos="297815" algn="l"/>
              </a:tabLst>
            </a:pPr>
            <a:r>
              <a:rPr sz="1800" dirty="0">
                <a:solidFill>
                  <a:srgbClr val="252525"/>
                </a:solidFill>
                <a:latin typeface="Calibri"/>
                <a:cs typeface="Calibri"/>
              </a:rPr>
              <a:t>Cleaned</a:t>
            </a:r>
            <a:r>
              <a:rPr sz="1800" spc="-4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52525"/>
                </a:solidFill>
                <a:latin typeface="Calibri"/>
                <a:cs typeface="Calibri"/>
              </a:rPr>
              <a:t>and</a:t>
            </a:r>
            <a:r>
              <a:rPr sz="1800" spc="-4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52525"/>
                </a:solidFill>
                <a:latin typeface="Calibri"/>
                <a:cs typeface="Calibri"/>
              </a:rPr>
              <a:t>standardized</a:t>
            </a:r>
            <a:r>
              <a:rPr sz="1800" spc="-4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252525"/>
                </a:solidFill>
                <a:latin typeface="Calibri"/>
                <a:cs typeface="Calibri"/>
              </a:rPr>
              <a:t>data.</a:t>
            </a:r>
            <a:endParaRPr sz="1800">
              <a:latin typeface="Calibri"/>
              <a:cs typeface="Calibri"/>
            </a:endParaRPr>
          </a:p>
          <a:p>
            <a:pPr marL="297815" indent="-285115">
              <a:lnSpc>
                <a:spcPct val="100000"/>
              </a:lnSpc>
              <a:spcBef>
                <a:spcPts val="385"/>
              </a:spcBef>
              <a:buClr>
                <a:srgbClr val="4966AC"/>
              </a:buClr>
              <a:buSzPct val="113888"/>
              <a:buFont typeface="Segoe UI Symbol"/>
              <a:buChar char="▪"/>
              <a:tabLst>
                <a:tab pos="297815" algn="l"/>
              </a:tabLst>
            </a:pPr>
            <a:r>
              <a:rPr sz="1800" dirty="0">
                <a:solidFill>
                  <a:srgbClr val="252525"/>
                </a:solidFill>
                <a:latin typeface="Calibri"/>
                <a:cs typeface="Calibri"/>
              </a:rPr>
              <a:t>Performed</a:t>
            </a:r>
            <a:r>
              <a:rPr sz="1800" spc="-5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52525"/>
                </a:solidFill>
                <a:latin typeface="Calibri"/>
                <a:cs typeface="Calibri"/>
              </a:rPr>
              <a:t>trend</a:t>
            </a:r>
            <a:r>
              <a:rPr sz="1800" spc="-5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52525"/>
                </a:solidFill>
                <a:latin typeface="Calibri"/>
                <a:cs typeface="Calibri"/>
              </a:rPr>
              <a:t>and</a:t>
            </a:r>
            <a:r>
              <a:rPr sz="1800" spc="-5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52525"/>
                </a:solidFill>
                <a:latin typeface="Calibri"/>
                <a:cs typeface="Calibri"/>
              </a:rPr>
              <a:t>correlation</a:t>
            </a:r>
            <a:r>
              <a:rPr sz="1800" spc="-5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52525"/>
                </a:solidFill>
                <a:latin typeface="Calibri"/>
                <a:cs typeface="Calibri"/>
              </a:rPr>
              <a:t>analysis</a:t>
            </a:r>
            <a:r>
              <a:rPr sz="1800" spc="-5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52525"/>
                </a:solidFill>
                <a:latin typeface="Calibri"/>
                <a:cs typeface="Calibri"/>
              </a:rPr>
              <a:t>using</a:t>
            </a:r>
            <a:r>
              <a:rPr sz="1800" spc="-5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52525"/>
                </a:solidFill>
                <a:latin typeface="Calibri"/>
                <a:cs typeface="Calibri"/>
              </a:rPr>
              <a:t>PivotTables.</a:t>
            </a:r>
            <a:endParaRPr sz="1800">
              <a:latin typeface="Calibri"/>
              <a:cs typeface="Calibri"/>
            </a:endParaRPr>
          </a:p>
          <a:p>
            <a:pPr marL="297815" indent="-285115">
              <a:lnSpc>
                <a:spcPct val="100000"/>
              </a:lnSpc>
              <a:spcBef>
                <a:spcPts val="384"/>
              </a:spcBef>
              <a:buClr>
                <a:srgbClr val="4966AC"/>
              </a:buClr>
              <a:buSzPct val="113888"/>
              <a:buFont typeface="Segoe UI Symbol"/>
              <a:buChar char="▪"/>
              <a:tabLst>
                <a:tab pos="297815" algn="l"/>
              </a:tabLst>
            </a:pPr>
            <a:r>
              <a:rPr sz="1800" spc="-10" dirty="0">
                <a:solidFill>
                  <a:srgbClr val="252525"/>
                </a:solidFill>
                <a:latin typeface="Calibri"/>
                <a:cs typeface="Calibri"/>
              </a:rPr>
              <a:t>Visualized</a:t>
            </a:r>
            <a:r>
              <a:rPr sz="1800" spc="-4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52525"/>
                </a:solidFill>
                <a:latin typeface="Calibri"/>
                <a:cs typeface="Calibri"/>
              </a:rPr>
              <a:t>insights</a:t>
            </a:r>
            <a:r>
              <a:rPr sz="1800" spc="-4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52525"/>
                </a:solidFill>
                <a:latin typeface="Calibri"/>
                <a:cs typeface="Calibri"/>
              </a:rPr>
              <a:t>with</a:t>
            </a:r>
            <a:r>
              <a:rPr sz="1800" spc="-4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52525"/>
                </a:solidFill>
                <a:latin typeface="Calibri"/>
                <a:cs typeface="Calibri"/>
              </a:rPr>
              <a:t>bar,</a:t>
            </a:r>
            <a:r>
              <a:rPr sz="1800" spc="-4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52525"/>
                </a:solidFill>
                <a:latin typeface="Calibri"/>
                <a:cs typeface="Calibri"/>
              </a:rPr>
              <a:t>pie,</a:t>
            </a:r>
            <a:r>
              <a:rPr sz="1800" spc="-4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52525"/>
                </a:solidFill>
                <a:latin typeface="Calibri"/>
                <a:cs typeface="Calibri"/>
              </a:rPr>
              <a:t>and</a:t>
            </a:r>
            <a:r>
              <a:rPr sz="1800" spc="-4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52525"/>
                </a:solidFill>
                <a:latin typeface="Calibri"/>
                <a:cs typeface="Calibri"/>
              </a:rPr>
              <a:t>heatmap</a:t>
            </a:r>
            <a:r>
              <a:rPr sz="1800" spc="-4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52525"/>
                </a:solidFill>
                <a:latin typeface="Calibri"/>
                <a:cs typeface="Calibri"/>
              </a:rPr>
              <a:t>charts.</a:t>
            </a:r>
            <a:endParaRPr sz="1800">
              <a:latin typeface="Calibri"/>
              <a:cs typeface="Calibri"/>
            </a:endParaRPr>
          </a:p>
          <a:p>
            <a:pPr marL="297815" indent="-285115">
              <a:lnSpc>
                <a:spcPct val="100000"/>
              </a:lnSpc>
              <a:spcBef>
                <a:spcPts val="380"/>
              </a:spcBef>
              <a:buClr>
                <a:srgbClr val="4966AC"/>
              </a:buClr>
              <a:buSzPct val="113888"/>
              <a:buFont typeface="Segoe UI Symbol"/>
              <a:buChar char="▪"/>
              <a:tabLst>
                <a:tab pos="297815" algn="l"/>
              </a:tabLst>
            </a:pPr>
            <a:r>
              <a:rPr sz="1800" dirty="0">
                <a:solidFill>
                  <a:srgbClr val="252525"/>
                </a:solidFill>
                <a:latin typeface="Calibri"/>
                <a:cs typeface="Calibri"/>
              </a:rPr>
              <a:t>Identified</a:t>
            </a:r>
            <a:r>
              <a:rPr sz="1800" spc="-6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52525"/>
                </a:solidFill>
                <a:latin typeface="Calibri"/>
                <a:cs typeface="Calibri"/>
              </a:rPr>
              <a:t>KPIs:</a:t>
            </a:r>
            <a:r>
              <a:rPr sz="1800" spc="-5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52525"/>
                </a:solidFill>
                <a:latin typeface="Calibri"/>
                <a:cs typeface="Calibri"/>
              </a:rPr>
              <a:t>call</a:t>
            </a:r>
            <a:r>
              <a:rPr sz="1800" spc="-5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52525"/>
                </a:solidFill>
                <a:latin typeface="Calibri"/>
                <a:cs typeface="Calibri"/>
              </a:rPr>
              <a:t>volume,</a:t>
            </a:r>
            <a:r>
              <a:rPr sz="1800" spc="-6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52525"/>
                </a:solidFill>
                <a:latin typeface="Calibri"/>
                <a:cs typeface="Calibri"/>
              </a:rPr>
              <a:t>utilization,</a:t>
            </a:r>
            <a:r>
              <a:rPr sz="1800" spc="-5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52525"/>
                </a:solidFill>
                <a:latin typeface="Calibri"/>
                <a:cs typeface="Calibri"/>
              </a:rPr>
              <a:t>satisfaction,</a:t>
            </a:r>
            <a:r>
              <a:rPr sz="1800" spc="-5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52525"/>
                </a:solidFill>
                <a:latin typeface="Calibri"/>
                <a:cs typeface="Calibri"/>
              </a:rPr>
              <a:t>and</a:t>
            </a:r>
            <a:r>
              <a:rPr sz="1800" spc="-6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52525"/>
                </a:solidFill>
                <a:latin typeface="Calibri"/>
                <a:cs typeface="Calibri"/>
              </a:rPr>
              <a:t>cost.</a:t>
            </a:r>
            <a:endParaRPr sz="1800">
              <a:latin typeface="Calibri"/>
              <a:cs typeface="Calibri"/>
            </a:endParaRPr>
          </a:p>
          <a:p>
            <a:pPr marL="297815" indent="-285115">
              <a:lnSpc>
                <a:spcPct val="100000"/>
              </a:lnSpc>
              <a:spcBef>
                <a:spcPts val="385"/>
              </a:spcBef>
              <a:buClr>
                <a:srgbClr val="4966AC"/>
              </a:buClr>
              <a:buSzPct val="113888"/>
              <a:buFont typeface="Segoe UI Symbol"/>
              <a:buChar char="▪"/>
              <a:tabLst>
                <a:tab pos="297815" algn="l"/>
              </a:tabLst>
            </a:pPr>
            <a:r>
              <a:rPr sz="1800" dirty="0">
                <a:solidFill>
                  <a:srgbClr val="252525"/>
                </a:solidFill>
                <a:latin typeface="Calibri"/>
                <a:cs typeface="Calibri"/>
              </a:rPr>
              <a:t>Derived</a:t>
            </a:r>
            <a:r>
              <a:rPr sz="1800" spc="-4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52525"/>
                </a:solidFill>
                <a:latin typeface="Calibri"/>
                <a:cs typeface="Calibri"/>
              </a:rPr>
              <a:t>strategic</a:t>
            </a:r>
            <a:r>
              <a:rPr sz="1800" spc="-4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52525"/>
                </a:solidFill>
                <a:latin typeface="Calibri"/>
                <a:cs typeface="Calibri"/>
              </a:rPr>
              <a:t>insights</a:t>
            </a:r>
            <a:r>
              <a:rPr sz="1800" spc="-4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52525"/>
                </a:solidFill>
                <a:latin typeface="Calibri"/>
                <a:cs typeface="Calibri"/>
              </a:rPr>
              <a:t>linking</a:t>
            </a:r>
            <a:r>
              <a:rPr sz="1800" spc="-4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52525"/>
                </a:solidFill>
                <a:latin typeface="Calibri"/>
                <a:cs typeface="Calibri"/>
              </a:rPr>
              <a:t>gaps</a:t>
            </a:r>
            <a:r>
              <a:rPr sz="1800" spc="-4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52525"/>
                </a:solidFill>
                <a:latin typeface="Calibri"/>
                <a:cs typeface="Calibri"/>
              </a:rPr>
              <a:t>to</a:t>
            </a:r>
            <a:r>
              <a:rPr sz="1800" spc="-4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52525"/>
                </a:solidFill>
                <a:latin typeface="Calibri"/>
                <a:cs typeface="Calibri"/>
              </a:rPr>
              <a:t>investments.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915"/>
              </a:spcBef>
            </a:pP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b="1" dirty="0">
                <a:latin typeface="Arial"/>
                <a:cs typeface="Arial"/>
              </a:rPr>
              <a:t>Tools</a:t>
            </a:r>
            <a:r>
              <a:rPr sz="1800" b="1" spc="-35" dirty="0">
                <a:latin typeface="Arial"/>
                <a:cs typeface="Arial"/>
              </a:rPr>
              <a:t> </a:t>
            </a:r>
            <a:r>
              <a:rPr sz="1800" b="1" spc="-20" dirty="0">
                <a:latin typeface="Arial"/>
                <a:cs typeface="Arial"/>
              </a:rPr>
              <a:t>Used:</a:t>
            </a:r>
            <a:endParaRPr sz="1800">
              <a:latin typeface="Arial"/>
              <a:cs typeface="Arial"/>
            </a:endParaRPr>
          </a:p>
          <a:p>
            <a:pPr marL="297815" indent="-285115">
              <a:lnSpc>
                <a:spcPct val="100000"/>
              </a:lnSpc>
              <a:spcBef>
                <a:spcPts val="310"/>
              </a:spcBef>
              <a:buClr>
                <a:srgbClr val="4966AC"/>
              </a:buClr>
              <a:buSzPct val="113888"/>
              <a:buFont typeface="Segoe UI Symbol"/>
              <a:buChar char="✓"/>
              <a:tabLst>
                <a:tab pos="297815" algn="l"/>
              </a:tabLst>
            </a:pPr>
            <a:r>
              <a:rPr sz="1800" dirty="0">
                <a:latin typeface="Calibri"/>
                <a:cs typeface="Calibri"/>
              </a:rPr>
              <a:t>Microsoft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Excel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(PivotTables,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charts,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conditional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formatting)</a:t>
            </a:r>
            <a:endParaRPr sz="1800">
              <a:latin typeface="Calibri"/>
              <a:cs typeface="Calibri"/>
            </a:endParaRPr>
          </a:p>
          <a:p>
            <a:pPr marL="297815" indent="-285115">
              <a:lnSpc>
                <a:spcPct val="100000"/>
              </a:lnSpc>
              <a:spcBef>
                <a:spcPts val="384"/>
              </a:spcBef>
              <a:buClr>
                <a:srgbClr val="4966AC"/>
              </a:buClr>
              <a:buSzPct val="113888"/>
              <a:buFont typeface="Segoe UI Symbol"/>
              <a:buChar char="✓"/>
              <a:tabLst>
                <a:tab pos="297815" algn="l"/>
              </a:tabLst>
            </a:pPr>
            <a:r>
              <a:rPr sz="1800" spc="-10" dirty="0">
                <a:latin typeface="Calibri"/>
                <a:cs typeface="Calibri"/>
              </a:rPr>
              <a:t>Functions: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COUNT,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AVERAGE,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CORREL,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STDEV</a:t>
            </a:r>
            <a:endParaRPr sz="1800">
              <a:latin typeface="Calibri"/>
              <a:cs typeface="Calibri"/>
            </a:endParaRPr>
          </a:p>
          <a:p>
            <a:pPr marL="297815" indent="-285115">
              <a:lnSpc>
                <a:spcPct val="100000"/>
              </a:lnSpc>
              <a:spcBef>
                <a:spcPts val="380"/>
              </a:spcBef>
              <a:buClr>
                <a:srgbClr val="4966AC"/>
              </a:buClr>
              <a:buSzPct val="113888"/>
              <a:buFont typeface="Segoe UI Symbol"/>
              <a:buChar char="✓"/>
              <a:tabLst>
                <a:tab pos="297815" algn="l"/>
              </a:tabLst>
            </a:pPr>
            <a:r>
              <a:rPr sz="1800" dirty="0">
                <a:latin typeface="Calibri"/>
                <a:cs typeface="Calibri"/>
              </a:rPr>
              <a:t>Interactive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dashboards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with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slicers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and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filters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080383" y="874815"/>
            <a:ext cx="2654935" cy="568325"/>
          </a:xfrm>
          <a:custGeom>
            <a:avLst/>
            <a:gdLst/>
            <a:ahLst/>
            <a:cxnLst/>
            <a:rect l="l" t="t" r="r" b="b"/>
            <a:pathLst>
              <a:path w="2654934" h="568325">
                <a:moveTo>
                  <a:pt x="0" y="94716"/>
                </a:moveTo>
                <a:lnTo>
                  <a:pt x="7493" y="57998"/>
                </a:lnTo>
                <a:lnTo>
                  <a:pt x="27875" y="27874"/>
                </a:lnTo>
                <a:lnTo>
                  <a:pt x="58000" y="7493"/>
                </a:lnTo>
                <a:lnTo>
                  <a:pt x="94722" y="0"/>
                </a:lnTo>
                <a:lnTo>
                  <a:pt x="2559989" y="0"/>
                </a:lnTo>
                <a:lnTo>
                  <a:pt x="2596708" y="7493"/>
                </a:lnTo>
                <a:lnTo>
                  <a:pt x="2626831" y="27874"/>
                </a:lnTo>
                <a:lnTo>
                  <a:pt x="2647213" y="57998"/>
                </a:lnTo>
                <a:lnTo>
                  <a:pt x="2654706" y="94716"/>
                </a:lnTo>
                <a:lnTo>
                  <a:pt x="2654706" y="473595"/>
                </a:lnTo>
                <a:lnTo>
                  <a:pt x="2647213" y="510321"/>
                </a:lnTo>
                <a:lnTo>
                  <a:pt x="2626831" y="540448"/>
                </a:lnTo>
                <a:lnTo>
                  <a:pt x="2596708" y="560831"/>
                </a:lnTo>
                <a:lnTo>
                  <a:pt x="2559989" y="568325"/>
                </a:lnTo>
                <a:lnTo>
                  <a:pt x="94722" y="568325"/>
                </a:lnTo>
                <a:lnTo>
                  <a:pt x="58000" y="560831"/>
                </a:lnTo>
                <a:lnTo>
                  <a:pt x="27875" y="540448"/>
                </a:lnTo>
                <a:lnTo>
                  <a:pt x="7493" y="510321"/>
                </a:lnTo>
                <a:lnTo>
                  <a:pt x="0" y="473595"/>
                </a:lnTo>
                <a:lnTo>
                  <a:pt x="0" y="94716"/>
                </a:lnTo>
                <a:close/>
              </a:path>
            </a:pathLst>
          </a:custGeom>
          <a:ln w="15874">
            <a:solidFill>
              <a:srgbClr val="4966A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97040" rIns="0" bIns="0" rtlCol="0">
            <a:spAutoFit/>
          </a:bodyPr>
          <a:lstStyle/>
          <a:p>
            <a:pPr marL="827405">
              <a:lnSpc>
                <a:spcPct val="100000"/>
              </a:lnSpc>
              <a:spcBef>
                <a:spcPts val="100"/>
              </a:spcBef>
            </a:pPr>
            <a:r>
              <a:rPr dirty="0"/>
              <a:t>USER’S</a:t>
            </a:r>
            <a:r>
              <a:rPr spc="-80" dirty="0"/>
              <a:t> </a:t>
            </a:r>
            <a:r>
              <a:rPr dirty="0"/>
              <a:t>RATING</a:t>
            </a:r>
            <a:r>
              <a:rPr spc="-75" dirty="0"/>
              <a:t> </a:t>
            </a:r>
            <a:r>
              <a:rPr spc="-10" dirty="0"/>
              <a:t>DISTRIBUTION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93141" y="2523185"/>
            <a:ext cx="3884929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7815" indent="-285115">
              <a:lnSpc>
                <a:spcPct val="100000"/>
              </a:lnSpc>
              <a:spcBef>
                <a:spcPts val="100"/>
              </a:spcBef>
              <a:buClr>
                <a:srgbClr val="4966AC"/>
              </a:buClr>
              <a:buSzPct val="113888"/>
              <a:buFont typeface="Segoe UI Symbol"/>
              <a:buChar char="▪"/>
              <a:tabLst>
                <a:tab pos="297815" algn="l"/>
              </a:tabLst>
            </a:pPr>
            <a:r>
              <a:rPr sz="1800" dirty="0">
                <a:latin typeface="Calibri"/>
                <a:cs typeface="Calibri"/>
              </a:rPr>
              <a:t>Most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users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rated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0</a:t>
            </a:r>
            <a:r>
              <a:rPr sz="1800" dirty="0">
                <a:latin typeface="Calibri"/>
                <a:cs typeface="Calibri"/>
              </a:rPr>
              <a:t>,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followed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by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b="1" spc="-20" dirty="0">
                <a:latin typeface="Calibri"/>
                <a:cs typeface="Calibri"/>
              </a:rPr>
              <a:t>4407</a:t>
            </a:r>
            <a:endParaRPr sz="1800">
              <a:latin typeface="Calibri"/>
              <a:cs typeface="Calibri"/>
            </a:endParaRPr>
          </a:p>
          <a:p>
            <a:pPr marL="297815">
              <a:lnSpc>
                <a:spcPct val="100000"/>
              </a:lnSpc>
            </a:pPr>
            <a:r>
              <a:rPr sz="1800" dirty="0">
                <a:latin typeface="Calibri"/>
                <a:cs typeface="Calibri"/>
              </a:rPr>
              <a:t>users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giving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rating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of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3</a:t>
            </a:r>
            <a:r>
              <a:rPr sz="1800" dirty="0">
                <a:latin typeface="Calibri"/>
                <a:cs typeface="Calibri"/>
              </a:rPr>
              <a:t>.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Around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b="1" spc="-20" dirty="0">
                <a:latin typeface="Calibri"/>
                <a:cs typeface="Calibri"/>
              </a:rPr>
              <a:t>2000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78883" y="3071825"/>
            <a:ext cx="356044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users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rated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between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1</a:t>
            </a:r>
            <a:r>
              <a:rPr sz="1800" b="1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and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8</a:t>
            </a:r>
            <a:r>
              <a:rPr sz="1800" dirty="0">
                <a:latin typeface="Calibri"/>
                <a:cs typeface="Calibri"/>
              </a:rPr>
              <a:t>,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showing </a:t>
            </a:r>
            <a:r>
              <a:rPr sz="1800" dirty="0">
                <a:latin typeface="Calibri"/>
                <a:cs typeface="Calibri"/>
              </a:rPr>
              <a:t>mixed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satisfaction.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5348744" y="1858860"/>
            <a:ext cx="5791200" cy="4114800"/>
            <a:chOff x="5348744" y="1858860"/>
            <a:chExt cx="5791200" cy="4114800"/>
          </a:xfrm>
        </p:grpSpPr>
        <p:sp>
          <p:nvSpPr>
            <p:cNvPr id="6" name="object 6"/>
            <p:cNvSpPr/>
            <p:nvPr/>
          </p:nvSpPr>
          <p:spPr>
            <a:xfrm>
              <a:off x="5348744" y="1858860"/>
              <a:ext cx="5791200" cy="4114800"/>
            </a:xfrm>
            <a:custGeom>
              <a:avLst/>
              <a:gdLst/>
              <a:ahLst/>
              <a:cxnLst/>
              <a:rect l="l" t="t" r="r" b="b"/>
              <a:pathLst>
                <a:path w="5791200" h="4114800">
                  <a:moveTo>
                    <a:pt x="5791200" y="0"/>
                  </a:moveTo>
                  <a:lnTo>
                    <a:pt x="0" y="0"/>
                  </a:lnTo>
                  <a:lnTo>
                    <a:pt x="0" y="4114800"/>
                  </a:lnTo>
                  <a:lnTo>
                    <a:pt x="5791200" y="4114800"/>
                  </a:lnTo>
                  <a:lnTo>
                    <a:pt x="5791200" y="0"/>
                  </a:lnTo>
                  <a:close/>
                </a:path>
              </a:pathLst>
            </a:custGeom>
            <a:solidFill>
              <a:srgbClr val="DADF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825882" y="5605995"/>
              <a:ext cx="4729480" cy="0"/>
            </a:xfrm>
            <a:custGeom>
              <a:avLst/>
              <a:gdLst/>
              <a:ahLst/>
              <a:cxnLst/>
              <a:rect l="l" t="t" r="r" b="b"/>
              <a:pathLst>
                <a:path w="4729480">
                  <a:moveTo>
                    <a:pt x="0" y="0"/>
                  </a:moveTo>
                  <a:lnTo>
                    <a:pt x="4729011" y="0"/>
                  </a:lnTo>
                </a:path>
              </a:pathLst>
            </a:custGeom>
            <a:ln w="9524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825882" y="2770047"/>
              <a:ext cx="4729480" cy="2431415"/>
            </a:xfrm>
            <a:custGeom>
              <a:avLst/>
              <a:gdLst/>
              <a:ahLst/>
              <a:cxnLst/>
              <a:rect l="l" t="t" r="r" b="b"/>
              <a:pathLst>
                <a:path w="4729480" h="2431415">
                  <a:moveTo>
                    <a:pt x="0" y="2430818"/>
                  </a:moveTo>
                  <a:lnTo>
                    <a:pt x="180363" y="2430818"/>
                  </a:lnTo>
                </a:path>
                <a:path w="4729480" h="2431415">
                  <a:moveTo>
                    <a:pt x="345080" y="2430818"/>
                  </a:moveTo>
                  <a:lnTo>
                    <a:pt x="705809" y="2430818"/>
                  </a:lnTo>
                </a:path>
                <a:path w="4729480" h="2431415">
                  <a:moveTo>
                    <a:pt x="870522" y="2430818"/>
                  </a:moveTo>
                  <a:lnTo>
                    <a:pt x="1231253" y="2430818"/>
                  </a:lnTo>
                </a:path>
                <a:path w="4729480" h="2431415">
                  <a:moveTo>
                    <a:pt x="1395972" y="2430818"/>
                  </a:moveTo>
                  <a:lnTo>
                    <a:pt x="1756703" y="2430818"/>
                  </a:lnTo>
                </a:path>
                <a:path w="4729480" h="2431415">
                  <a:moveTo>
                    <a:pt x="1921422" y="2430818"/>
                  </a:moveTo>
                  <a:lnTo>
                    <a:pt x="2282140" y="2430818"/>
                  </a:lnTo>
                </a:path>
                <a:path w="4729480" h="2431415">
                  <a:moveTo>
                    <a:pt x="2446859" y="2430818"/>
                  </a:moveTo>
                  <a:lnTo>
                    <a:pt x="2807590" y="2430818"/>
                  </a:lnTo>
                </a:path>
                <a:path w="4729480" h="2431415">
                  <a:moveTo>
                    <a:pt x="2972309" y="2430818"/>
                  </a:moveTo>
                  <a:lnTo>
                    <a:pt x="3333039" y="2430818"/>
                  </a:lnTo>
                </a:path>
                <a:path w="4729480" h="2431415">
                  <a:moveTo>
                    <a:pt x="3497758" y="2430818"/>
                  </a:moveTo>
                  <a:lnTo>
                    <a:pt x="3858477" y="2430818"/>
                  </a:lnTo>
                </a:path>
                <a:path w="4729480" h="2431415">
                  <a:moveTo>
                    <a:pt x="4023196" y="2430818"/>
                  </a:moveTo>
                  <a:lnTo>
                    <a:pt x="4383926" y="2430818"/>
                  </a:lnTo>
                </a:path>
                <a:path w="4729480" h="2431415">
                  <a:moveTo>
                    <a:pt x="4548645" y="2430818"/>
                  </a:moveTo>
                  <a:lnTo>
                    <a:pt x="4729011" y="2430818"/>
                  </a:lnTo>
                </a:path>
                <a:path w="4729480" h="2431415">
                  <a:moveTo>
                    <a:pt x="0" y="2025675"/>
                  </a:moveTo>
                  <a:lnTo>
                    <a:pt x="180363" y="2025675"/>
                  </a:lnTo>
                </a:path>
                <a:path w="4729480" h="2431415">
                  <a:moveTo>
                    <a:pt x="345080" y="2025675"/>
                  </a:moveTo>
                  <a:lnTo>
                    <a:pt x="705809" y="2025675"/>
                  </a:lnTo>
                </a:path>
                <a:path w="4729480" h="2431415">
                  <a:moveTo>
                    <a:pt x="870522" y="2025675"/>
                  </a:moveTo>
                  <a:lnTo>
                    <a:pt x="1231253" y="2025675"/>
                  </a:lnTo>
                </a:path>
                <a:path w="4729480" h="2431415">
                  <a:moveTo>
                    <a:pt x="1395972" y="2025675"/>
                  </a:moveTo>
                  <a:lnTo>
                    <a:pt x="1756703" y="2025675"/>
                  </a:lnTo>
                </a:path>
                <a:path w="4729480" h="2431415">
                  <a:moveTo>
                    <a:pt x="1921422" y="2025675"/>
                  </a:moveTo>
                  <a:lnTo>
                    <a:pt x="2282140" y="2025675"/>
                  </a:lnTo>
                </a:path>
                <a:path w="4729480" h="2431415">
                  <a:moveTo>
                    <a:pt x="2446859" y="2025675"/>
                  </a:moveTo>
                  <a:lnTo>
                    <a:pt x="2807590" y="2025675"/>
                  </a:lnTo>
                </a:path>
                <a:path w="4729480" h="2431415">
                  <a:moveTo>
                    <a:pt x="2972309" y="2025675"/>
                  </a:moveTo>
                  <a:lnTo>
                    <a:pt x="4729011" y="2025675"/>
                  </a:lnTo>
                </a:path>
                <a:path w="4729480" h="2431415">
                  <a:moveTo>
                    <a:pt x="0" y="1620545"/>
                  </a:moveTo>
                  <a:lnTo>
                    <a:pt x="180363" y="1620545"/>
                  </a:lnTo>
                </a:path>
                <a:path w="4729480" h="2431415">
                  <a:moveTo>
                    <a:pt x="345080" y="1620545"/>
                  </a:moveTo>
                  <a:lnTo>
                    <a:pt x="1231253" y="1620545"/>
                  </a:lnTo>
                </a:path>
                <a:path w="4729480" h="2431415">
                  <a:moveTo>
                    <a:pt x="1395972" y="1620545"/>
                  </a:moveTo>
                  <a:lnTo>
                    <a:pt x="1756703" y="1620545"/>
                  </a:lnTo>
                </a:path>
                <a:path w="4729480" h="2431415">
                  <a:moveTo>
                    <a:pt x="1921422" y="1620545"/>
                  </a:moveTo>
                  <a:lnTo>
                    <a:pt x="4729011" y="1620545"/>
                  </a:lnTo>
                </a:path>
                <a:path w="4729480" h="2431415">
                  <a:moveTo>
                    <a:pt x="0" y="1215402"/>
                  </a:moveTo>
                  <a:lnTo>
                    <a:pt x="180363" y="1215402"/>
                  </a:lnTo>
                </a:path>
                <a:path w="4729480" h="2431415">
                  <a:moveTo>
                    <a:pt x="345080" y="1215402"/>
                  </a:moveTo>
                  <a:lnTo>
                    <a:pt x="1231253" y="1215402"/>
                  </a:lnTo>
                </a:path>
                <a:path w="4729480" h="2431415">
                  <a:moveTo>
                    <a:pt x="1395972" y="1215402"/>
                  </a:moveTo>
                  <a:lnTo>
                    <a:pt x="1756703" y="1215402"/>
                  </a:lnTo>
                </a:path>
                <a:path w="4729480" h="2431415">
                  <a:moveTo>
                    <a:pt x="1921422" y="1215402"/>
                  </a:moveTo>
                  <a:lnTo>
                    <a:pt x="4729011" y="1215402"/>
                  </a:lnTo>
                </a:path>
                <a:path w="4729480" h="2431415">
                  <a:moveTo>
                    <a:pt x="0" y="810272"/>
                  </a:moveTo>
                  <a:lnTo>
                    <a:pt x="180363" y="810272"/>
                  </a:lnTo>
                </a:path>
                <a:path w="4729480" h="2431415">
                  <a:moveTo>
                    <a:pt x="345080" y="810272"/>
                  </a:moveTo>
                  <a:lnTo>
                    <a:pt x="4729011" y="810272"/>
                  </a:lnTo>
                </a:path>
                <a:path w="4729480" h="2431415">
                  <a:moveTo>
                    <a:pt x="0" y="405142"/>
                  </a:moveTo>
                  <a:lnTo>
                    <a:pt x="180363" y="405142"/>
                  </a:lnTo>
                </a:path>
                <a:path w="4729480" h="2431415">
                  <a:moveTo>
                    <a:pt x="345080" y="405142"/>
                  </a:moveTo>
                  <a:lnTo>
                    <a:pt x="4729011" y="405142"/>
                  </a:lnTo>
                </a:path>
                <a:path w="4729480" h="2431415">
                  <a:moveTo>
                    <a:pt x="0" y="0"/>
                  </a:moveTo>
                  <a:lnTo>
                    <a:pt x="180363" y="0"/>
                  </a:lnTo>
                </a:path>
                <a:path w="4729480" h="2431415">
                  <a:moveTo>
                    <a:pt x="345080" y="0"/>
                  </a:moveTo>
                  <a:lnTo>
                    <a:pt x="4729011" y="0"/>
                  </a:lnTo>
                </a:path>
              </a:pathLst>
            </a:custGeom>
            <a:ln w="9524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825882" y="2364917"/>
              <a:ext cx="4729480" cy="0"/>
            </a:xfrm>
            <a:custGeom>
              <a:avLst/>
              <a:gdLst/>
              <a:ahLst/>
              <a:cxnLst/>
              <a:rect l="l" t="t" r="r" b="b"/>
              <a:pathLst>
                <a:path w="4729480">
                  <a:moveTo>
                    <a:pt x="0" y="0"/>
                  </a:moveTo>
                  <a:lnTo>
                    <a:pt x="4729011" y="0"/>
                  </a:lnTo>
                </a:path>
              </a:pathLst>
            </a:custGeom>
            <a:ln w="9524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006236" y="2666339"/>
              <a:ext cx="4368800" cy="2930525"/>
            </a:xfrm>
            <a:custGeom>
              <a:avLst/>
              <a:gdLst/>
              <a:ahLst/>
              <a:cxnLst/>
              <a:rect l="l" t="t" r="r" b="b"/>
              <a:pathLst>
                <a:path w="4368800" h="2930525">
                  <a:moveTo>
                    <a:pt x="164719" y="0"/>
                  </a:moveTo>
                  <a:lnTo>
                    <a:pt x="0" y="0"/>
                  </a:lnTo>
                  <a:lnTo>
                    <a:pt x="0" y="2930131"/>
                  </a:lnTo>
                  <a:lnTo>
                    <a:pt x="164719" y="2930131"/>
                  </a:lnTo>
                  <a:lnTo>
                    <a:pt x="164719" y="0"/>
                  </a:lnTo>
                  <a:close/>
                </a:path>
                <a:path w="4368800" h="2930525">
                  <a:moveTo>
                    <a:pt x="690156" y="2048764"/>
                  </a:moveTo>
                  <a:lnTo>
                    <a:pt x="525449" y="2048764"/>
                  </a:lnTo>
                  <a:lnTo>
                    <a:pt x="525449" y="2930131"/>
                  </a:lnTo>
                  <a:lnTo>
                    <a:pt x="690156" y="2930131"/>
                  </a:lnTo>
                  <a:lnTo>
                    <a:pt x="690156" y="2048764"/>
                  </a:lnTo>
                  <a:close/>
                </a:path>
                <a:path w="4368800" h="2930525">
                  <a:moveTo>
                    <a:pt x="1215605" y="1185824"/>
                  </a:moveTo>
                  <a:lnTo>
                    <a:pt x="1050886" y="1185824"/>
                  </a:lnTo>
                  <a:lnTo>
                    <a:pt x="1050886" y="2930131"/>
                  </a:lnTo>
                  <a:lnTo>
                    <a:pt x="1215605" y="2930131"/>
                  </a:lnTo>
                  <a:lnTo>
                    <a:pt x="1215605" y="1185824"/>
                  </a:lnTo>
                  <a:close/>
                </a:path>
                <a:path w="4368800" h="2930525">
                  <a:moveTo>
                    <a:pt x="1741055" y="1154226"/>
                  </a:moveTo>
                  <a:lnTo>
                    <a:pt x="1576336" y="1154226"/>
                  </a:lnTo>
                  <a:lnTo>
                    <a:pt x="1576336" y="2930131"/>
                  </a:lnTo>
                  <a:lnTo>
                    <a:pt x="1741055" y="2930131"/>
                  </a:lnTo>
                  <a:lnTo>
                    <a:pt x="1741055" y="1154226"/>
                  </a:lnTo>
                  <a:close/>
                </a:path>
                <a:path w="4368800" h="2930525">
                  <a:moveTo>
                    <a:pt x="2266492" y="2075903"/>
                  </a:moveTo>
                  <a:lnTo>
                    <a:pt x="2101773" y="2075903"/>
                  </a:lnTo>
                  <a:lnTo>
                    <a:pt x="2101773" y="2930131"/>
                  </a:lnTo>
                  <a:lnTo>
                    <a:pt x="2266492" y="2930131"/>
                  </a:lnTo>
                  <a:lnTo>
                    <a:pt x="2266492" y="2075903"/>
                  </a:lnTo>
                  <a:close/>
                </a:path>
                <a:path w="4368800" h="2930525">
                  <a:moveTo>
                    <a:pt x="2791942" y="2060917"/>
                  </a:moveTo>
                  <a:lnTo>
                    <a:pt x="2627223" y="2060917"/>
                  </a:lnTo>
                  <a:lnTo>
                    <a:pt x="2627223" y="2930131"/>
                  </a:lnTo>
                  <a:lnTo>
                    <a:pt x="2791942" y="2930131"/>
                  </a:lnTo>
                  <a:lnTo>
                    <a:pt x="2791942" y="2060917"/>
                  </a:lnTo>
                  <a:close/>
                </a:path>
                <a:path w="4368800" h="2930525">
                  <a:moveTo>
                    <a:pt x="3317392" y="2198662"/>
                  </a:moveTo>
                  <a:lnTo>
                    <a:pt x="3152673" y="2198662"/>
                  </a:lnTo>
                  <a:lnTo>
                    <a:pt x="3152673" y="2930131"/>
                  </a:lnTo>
                  <a:lnTo>
                    <a:pt x="3317392" y="2930131"/>
                  </a:lnTo>
                  <a:lnTo>
                    <a:pt x="3317392" y="2198662"/>
                  </a:lnTo>
                  <a:close/>
                </a:path>
                <a:path w="4368800" h="2930525">
                  <a:moveTo>
                    <a:pt x="3842829" y="2200694"/>
                  </a:moveTo>
                  <a:lnTo>
                    <a:pt x="3678110" y="2200694"/>
                  </a:lnTo>
                  <a:lnTo>
                    <a:pt x="3678110" y="2930131"/>
                  </a:lnTo>
                  <a:lnTo>
                    <a:pt x="3842829" y="2930131"/>
                  </a:lnTo>
                  <a:lnTo>
                    <a:pt x="3842829" y="2200694"/>
                  </a:lnTo>
                  <a:close/>
                </a:path>
                <a:path w="4368800" h="2930525">
                  <a:moveTo>
                    <a:pt x="4368279" y="2177186"/>
                  </a:moveTo>
                  <a:lnTo>
                    <a:pt x="4203560" y="2177186"/>
                  </a:lnTo>
                  <a:lnTo>
                    <a:pt x="4203560" y="2930131"/>
                  </a:lnTo>
                  <a:lnTo>
                    <a:pt x="4368279" y="2930131"/>
                  </a:lnTo>
                  <a:lnTo>
                    <a:pt x="4368279" y="2177186"/>
                  </a:lnTo>
                  <a:close/>
                </a:path>
              </a:pathLst>
            </a:custGeom>
            <a:solidFill>
              <a:srgbClr val="4966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825882" y="5605995"/>
              <a:ext cx="4729480" cy="0"/>
            </a:xfrm>
            <a:custGeom>
              <a:avLst/>
              <a:gdLst/>
              <a:ahLst/>
              <a:cxnLst/>
              <a:rect l="l" t="t" r="r" b="b"/>
              <a:pathLst>
                <a:path w="4729480">
                  <a:moveTo>
                    <a:pt x="0" y="0"/>
                  </a:moveTo>
                  <a:lnTo>
                    <a:pt x="4729011" y="0"/>
                  </a:lnTo>
                </a:path>
              </a:pathLst>
            </a:custGeom>
            <a:ln w="9524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821108" y="5601246"/>
              <a:ext cx="4739005" cy="9525"/>
            </a:xfrm>
            <a:custGeom>
              <a:avLst/>
              <a:gdLst/>
              <a:ahLst/>
              <a:cxnLst/>
              <a:rect l="l" t="t" r="r" b="b"/>
              <a:pathLst>
                <a:path w="4739005" h="9525">
                  <a:moveTo>
                    <a:pt x="9525" y="4749"/>
                  </a:moveTo>
                  <a:lnTo>
                    <a:pt x="8140" y="1384"/>
                  </a:lnTo>
                  <a:lnTo>
                    <a:pt x="4762" y="0"/>
                  </a:lnTo>
                  <a:lnTo>
                    <a:pt x="1397" y="1384"/>
                  </a:lnTo>
                  <a:lnTo>
                    <a:pt x="0" y="4749"/>
                  </a:lnTo>
                  <a:lnTo>
                    <a:pt x="1397" y="8128"/>
                  </a:lnTo>
                  <a:lnTo>
                    <a:pt x="4762" y="9512"/>
                  </a:lnTo>
                  <a:lnTo>
                    <a:pt x="8140" y="8128"/>
                  </a:lnTo>
                  <a:lnTo>
                    <a:pt x="9525" y="4749"/>
                  </a:lnTo>
                  <a:close/>
                </a:path>
                <a:path w="4739005" h="9525">
                  <a:moveTo>
                    <a:pt x="534974" y="4749"/>
                  </a:moveTo>
                  <a:lnTo>
                    <a:pt x="533577" y="1384"/>
                  </a:lnTo>
                  <a:lnTo>
                    <a:pt x="530212" y="0"/>
                  </a:lnTo>
                  <a:lnTo>
                    <a:pt x="526846" y="1384"/>
                  </a:lnTo>
                  <a:lnTo>
                    <a:pt x="525449" y="4749"/>
                  </a:lnTo>
                  <a:lnTo>
                    <a:pt x="526846" y="8128"/>
                  </a:lnTo>
                  <a:lnTo>
                    <a:pt x="530212" y="9512"/>
                  </a:lnTo>
                  <a:lnTo>
                    <a:pt x="533577" y="8128"/>
                  </a:lnTo>
                  <a:lnTo>
                    <a:pt x="534974" y="4749"/>
                  </a:lnTo>
                  <a:close/>
                </a:path>
                <a:path w="4739005" h="9525">
                  <a:moveTo>
                    <a:pt x="1060411" y="4749"/>
                  </a:moveTo>
                  <a:lnTo>
                    <a:pt x="1059027" y="1384"/>
                  </a:lnTo>
                  <a:lnTo>
                    <a:pt x="1055662" y="0"/>
                  </a:lnTo>
                  <a:lnTo>
                    <a:pt x="1052283" y="1384"/>
                  </a:lnTo>
                  <a:lnTo>
                    <a:pt x="1050899" y="4749"/>
                  </a:lnTo>
                  <a:lnTo>
                    <a:pt x="1052283" y="8128"/>
                  </a:lnTo>
                  <a:lnTo>
                    <a:pt x="1055662" y="9512"/>
                  </a:lnTo>
                  <a:lnTo>
                    <a:pt x="1059027" y="8128"/>
                  </a:lnTo>
                  <a:lnTo>
                    <a:pt x="1060411" y="4749"/>
                  </a:lnTo>
                  <a:close/>
                </a:path>
                <a:path w="4739005" h="9525">
                  <a:moveTo>
                    <a:pt x="1585861" y="4749"/>
                  </a:moveTo>
                  <a:lnTo>
                    <a:pt x="1584477" y="1384"/>
                  </a:lnTo>
                  <a:lnTo>
                    <a:pt x="1581111" y="0"/>
                  </a:lnTo>
                  <a:lnTo>
                    <a:pt x="1577733" y="1384"/>
                  </a:lnTo>
                  <a:lnTo>
                    <a:pt x="1576349" y="4749"/>
                  </a:lnTo>
                  <a:lnTo>
                    <a:pt x="1577733" y="8128"/>
                  </a:lnTo>
                  <a:lnTo>
                    <a:pt x="1581111" y="9512"/>
                  </a:lnTo>
                  <a:lnTo>
                    <a:pt x="1584477" y="8128"/>
                  </a:lnTo>
                  <a:lnTo>
                    <a:pt x="1585861" y="4749"/>
                  </a:lnTo>
                  <a:close/>
                </a:path>
                <a:path w="4739005" h="9525">
                  <a:moveTo>
                    <a:pt x="2111298" y="4749"/>
                  </a:moveTo>
                  <a:lnTo>
                    <a:pt x="2109914" y="1384"/>
                  </a:lnTo>
                  <a:lnTo>
                    <a:pt x="2106549" y="0"/>
                  </a:lnTo>
                  <a:lnTo>
                    <a:pt x="2103170" y="1384"/>
                  </a:lnTo>
                  <a:lnTo>
                    <a:pt x="2101786" y="4749"/>
                  </a:lnTo>
                  <a:lnTo>
                    <a:pt x="2103170" y="8128"/>
                  </a:lnTo>
                  <a:lnTo>
                    <a:pt x="2106549" y="9512"/>
                  </a:lnTo>
                  <a:lnTo>
                    <a:pt x="2109914" y="8128"/>
                  </a:lnTo>
                  <a:lnTo>
                    <a:pt x="2111298" y="4749"/>
                  </a:lnTo>
                  <a:close/>
                </a:path>
                <a:path w="4739005" h="9525">
                  <a:moveTo>
                    <a:pt x="2636748" y="4749"/>
                  </a:moveTo>
                  <a:lnTo>
                    <a:pt x="2635364" y="1384"/>
                  </a:lnTo>
                  <a:lnTo>
                    <a:pt x="2631998" y="0"/>
                  </a:lnTo>
                  <a:lnTo>
                    <a:pt x="2628620" y="1384"/>
                  </a:lnTo>
                  <a:lnTo>
                    <a:pt x="2627236" y="4749"/>
                  </a:lnTo>
                  <a:lnTo>
                    <a:pt x="2628620" y="8128"/>
                  </a:lnTo>
                  <a:lnTo>
                    <a:pt x="2631998" y="9512"/>
                  </a:lnTo>
                  <a:lnTo>
                    <a:pt x="2635364" y="8128"/>
                  </a:lnTo>
                  <a:lnTo>
                    <a:pt x="2636748" y="4749"/>
                  </a:lnTo>
                  <a:close/>
                </a:path>
                <a:path w="4739005" h="9525">
                  <a:moveTo>
                    <a:pt x="3162198" y="4749"/>
                  </a:moveTo>
                  <a:lnTo>
                    <a:pt x="3160814" y="1384"/>
                  </a:lnTo>
                  <a:lnTo>
                    <a:pt x="3157448" y="0"/>
                  </a:lnTo>
                  <a:lnTo>
                    <a:pt x="3154070" y="1384"/>
                  </a:lnTo>
                  <a:lnTo>
                    <a:pt x="3152686" y="4749"/>
                  </a:lnTo>
                  <a:lnTo>
                    <a:pt x="3154070" y="8128"/>
                  </a:lnTo>
                  <a:lnTo>
                    <a:pt x="3157448" y="9512"/>
                  </a:lnTo>
                  <a:lnTo>
                    <a:pt x="3160814" y="8128"/>
                  </a:lnTo>
                  <a:lnTo>
                    <a:pt x="3162198" y="4749"/>
                  </a:lnTo>
                  <a:close/>
                </a:path>
                <a:path w="4739005" h="9525">
                  <a:moveTo>
                    <a:pt x="3687635" y="4749"/>
                  </a:moveTo>
                  <a:lnTo>
                    <a:pt x="3686251" y="1384"/>
                  </a:lnTo>
                  <a:lnTo>
                    <a:pt x="3682885" y="0"/>
                  </a:lnTo>
                  <a:lnTo>
                    <a:pt x="3679507" y="1384"/>
                  </a:lnTo>
                  <a:lnTo>
                    <a:pt x="3678123" y="4749"/>
                  </a:lnTo>
                  <a:lnTo>
                    <a:pt x="3679507" y="8128"/>
                  </a:lnTo>
                  <a:lnTo>
                    <a:pt x="3682885" y="9512"/>
                  </a:lnTo>
                  <a:lnTo>
                    <a:pt x="3686251" y="8128"/>
                  </a:lnTo>
                  <a:lnTo>
                    <a:pt x="3687635" y="4749"/>
                  </a:lnTo>
                  <a:close/>
                </a:path>
                <a:path w="4739005" h="9525">
                  <a:moveTo>
                    <a:pt x="4213085" y="4749"/>
                  </a:moveTo>
                  <a:lnTo>
                    <a:pt x="4211701" y="1384"/>
                  </a:lnTo>
                  <a:lnTo>
                    <a:pt x="4208335" y="0"/>
                  </a:lnTo>
                  <a:lnTo>
                    <a:pt x="4204957" y="1384"/>
                  </a:lnTo>
                  <a:lnTo>
                    <a:pt x="4203573" y="4749"/>
                  </a:lnTo>
                  <a:lnTo>
                    <a:pt x="4204957" y="8128"/>
                  </a:lnTo>
                  <a:lnTo>
                    <a:pt x="4208335" y="9512"/>
                  </a:lnTo>
                  <a:lnTo>
                    <a:pt x="4211701" y="8128"/>
                  </a:lnTo>
                  <a:lnTo>
                    <a:pt x="4213085" y="4749"/>
                  </a:lnTo>
                  <a:close/>
                </a:path>
                <a:path w="4739005" h="9525">
                  <a:moveTo>
                    <a:pt x="4738535" y="4749"/>
                  </a:moveTo>
                  <a:lnTo>
                    <a:pt x="4737151" y="1384"/>
                  </a:lnTo>
                  <a:lnTo>
                    <a:pt x="4733785" y="0"/>
                  </a:lnTo>
                  <a:lnTo>
                    <a:pt x="4730407" y="1384"/>
                  </a:lnTo>
                  <a:lnTo>
                    <a:pt x="4729023" y="4749"/>
                  </a:lnTo>
                  <a:lnTo>
                    <a:pt x="4730407" y="8128"/>
                  </a:lnTo>
                  <a:lnTo>
                    <a:pt x="4733785" y="9512"/>
                  </a:lnTo>
                  <a:lnTo>
                    <a:pt x="4737151" y="8128"/>
                  </a:lnTo>
                  <a:lnTo>
                    <a:pt x="4738535" y="4749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5937508" y="2490934"/>
            <a:ext cx="33020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0" dirty="0">
                <a:latin typeface="Arial Black"/>
                <a:cs typeface="Arial Black"/>
              </a:rPr>
              <a:t>7256</a:t>
            </a:r>
            <a:endParaRPr sz="900">
              <a:latin typeface="Arial Black"/>
              <a:cs typeface="Arial Black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170962" y="4395355"/>
            <a:ext cx="886460" cy="333375"/>
          </a:xfrm>
          <a:prstGeom prst="rect">
            <a:avLst/>
          </a:prstGeom>
          <a:solidFill>
            <a:srgbClr val="DADFEE"/>
          </a:solidFill>
        </p:spPr>
        <p:txBody>
          <a:bodyPr vert="horz" wrap="square" lIns="0" tIns="254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00"/>
              </a:spcBef>
            </a:pPr>
            <a:endParaRPr sz="900">
              <a:latin typeface="Times New Roman"/>
              <a:cs typeface="Times New Roman"/>
            </a:endParaRPr>
          </a:p>
          <a:p>
            <a:pPr marL="304165">
              <a:lnSpc>
                <a:spcPct val="100000"/>
              </a:lnSpc>
            </a:pPr>
            <a:r>
              <a:rPr sz="900" spc="-20" dirty="0">
                <a:latin typeface="Arial Black"/>
                <a:cs typeface="Arial Black"/>
              </a:rPr>
              <a:t>2199</a:t>
            </a:r>
            <a:endParaRPr sz="900">
              <a:latin typeface="Arial Black"/>
              <a:cs typeface="Arial Black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988395" y="3676764"/>
            <a:ext cx="33020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0" dirty="0">
                <a:latin typeface="Arial Black"/>
                <a:cs typeface="Arial Black"/>
              </a:rPr>
              <a:t>4329</a:t>
            </a:r>
            <a:endParaRPr sz="900">
              <a:latin typeface="Arial Black"/>
              <a:cs typeface="Arial Black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513844" y="3645166"/>
            <a:ext cx="33020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0" dirty="0">
                <a:latin typeface="Arial Black"/>
                <a:cs typeface="Arial Black"/>
              </a:rPr>
              <a:t>4407</a:t>
            </a:r>
            <a:endParaRPr sz="900">
              <a:latin typeface="Arial Black"/>
              <a:cs typeface="Arial Black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039294" y="4566843"/>
            <a:ext cx="33020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0" dirty="0">
                <a:latin typeface="Arial Black"/>
                <a:cs typeface="Arial Black"/>
              </a:rPr>
              <a:t>2132</a:t>
            </a:r>
            <a:endParaRPr sz="900">
              <a:latin typeface="Arial Black"/>
              <a:cs typeface="Arial Black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8564731" y="4551857"/>
            <a:ext cx="33020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0" dirty="0">
                <a:latin typeface="Arial Black"/>
                <a:cs typeface="Arial Black"/>
              </a:rPr>
              <a:t>2169</a:t>
            </a:r>
            <a:endParaRPr sz="900">
              <a:latin typeface="Arial Black"/>
              <a:cs typeface="Arial Black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9090181" y="4691633"/>
            <a:ext cx="855344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37845" algn="l"/>
              </a:tabLst>
            </a:pPr>
            <a:r>
              <a:rPr sz="900" spc="-20" dirty="0">
                <a:latin typeface="Arial Black"/>
                <a:cs typeface="Arial Black"/>
              </a:rPr>
              <a:t>1829</a:t>
            </a:r>
            <a:r>
              <a:rPr sz="900" dirty="0">
                <a:latin typeface="Arial Black"/>
                <a:cs typeface="Arial Black"/>
              </a:rPr>
              <a:t>	</a:t>
            </a:r>
            <a:r>
              <a:rPr sz="900" spc="-20" dirty="0">
                <a:latin typeface="Arial Black"/>
                <a:cs typeface="Arial Black"/>
              </a:rPr>
              <a:t>1824</a:t>
            </a:r>
            <a:endParaRPr sz="900">
              <a:latin typeface="Arial Black"/>
              <a:cs typeface="Arial Black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0141068" y="4668126"/>
            <a:ext cx="33020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0" dirty="0">
                <a:latin typeface="Arial Black"/>
                <a:cs typeface="Arial Black"/>
              </a:rPr>
              <a:t>1882</a:t>
            </a:r>
            <a:endParaRPr sz="900">
              <a:latin typeface="Arial Black"/>
              <a:cs typeface="Arial Black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037786" y="5692724"/>
            <a:ext cx="10223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0" dirty="0">
                <a:latin typeface="Arial Black"/>
                <a:cs typeface="Arial Black"/>
              </a:rPr>
              <a:t>0</a:t>
            </a:r>
            <a:endParaRPr sz="900">
              <a:latin typeface="Arial Black"/>
              <a:cs typeface="Arial Black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563232" y="5692724"/>
            <a:ext cx="10223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0" dirty="0">
                <a:latin typeface="Arial Black"/>
                <a:cs typeface="Arial Black"/>
              </a:rPr>
              <a:t>1</a:t>
            </a:r>
            <a:endParaRPr sz="900">
              <a:latin typeface="Arial Black"/>
              <a:cs typeface="Arial Black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7088675" y="5692724"/>
            <a:ext cx="10223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0" dirty="0">
                <a:latin typeface="Arial Black"/>
                <a:cs typeface="Arial Black"/>
              </a:rPr>
              <a:t>2</a:t>
            </a:r>
            <a:endParaRPr sz="900">
              <a:latin typeface="Arial Black"/>
              <a:cs typeface="Arial Black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7614125" y="5692724"/>
            <a:ext cx="10223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0" dirty="0">
                <a:latin typeface="Arial Black"/>
                <a:cs typeface="Arial Black"/>
              </a:rPr>
              <a:t>3</a:t>
            </a:r>
            <a:endParaRPr sz="900">
              <a:latin typeface="Arial Black"/>
              <a:cs typeface="Arial Black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8139562" y="5692724"/>
            <a:ext cx="10223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0" dirty="0">
                <a:latin typeface="Arial Black"/>
                <a:cs typeface="Arial Black"/>
              </a:rPr>
              <a:t>4</a:t>
            </a:r>
            <a:endParaRPr sz="900">
              <a:latin typeface="Arial Black"/>
              <a:cs typeface="Arial Black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8665012" y="5692724"/>
            <a:ext cx="10223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0" dirty="0">
                <a:latin typeface="Arial Black"/>
                <a:cs typeface="Arial Black"/>
              </a:rPr>
              <a:t>5</a:t>
            </a:r>
            <a:endParaRPr sz="900">
              <a:latin typeface="Arial Black"/>
              <a:cs typeface="Arial Black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9190461" y="5692724"/>
            <a:ext cx="10223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0" dirty="0">
                <a:latin typeface="Arial Black"/>
                <a:cs typeface="Arial Black"/>
              </a:rPr>
              <a:t>6</a:t>
            </a:r>
            <a:endParaRPr sz="900">
              <a:latin typeface="Arial Black"/>
              <a:cs typeface="Arial Black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9715898" y="5692724"/>
            <a:ext cx="10223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0" dirty="0">
                <a:latin typeface="Arial Black"/>
                <a:cs typeface="Arial Black"/>
              </a:rPr>
              <a:t>7</a:t>
            </a:r>
            <a:endParaRPr sz="900">
              <a:latin typeface="Arial Black"/>
              <a:cs typeface="Arial Black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0241348" y="5692724"/>
            <a:ext cx="10223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0" dirty="0">
                <a:latin typeface="Arial Black"/>
                <a:cs typeface="Arial Black"/>
              </a:rPr>
              <a:t>8</a:t>
            </a:r>
            <a:endParaRPr sz="900">
              <a:latin typeface="Arial Black"/>
              <a:cs typeface="Arial Black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5397957" y="5110530"/>
            <a:ext cx="330835" cy="567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100"/>
              </a:spcBef>
            </a:pPr>
            <a:r>
              <a:rPr sz="900" spc="-20" dirty="0">
                <a:latin typeface="Arial Black"/>
                <a:cs typeface="Arial Black"/>
              </a:rPr>
              <a:t>1000</a:t>
            </a:r>
            <a:endParaRPr sz="90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  <a:spcBef>
                <a:spcPts val="840"/>
              </a:spcBef>
            </a:pPr>
            <a:endParaRPr sz="900">
              <a:latin typeface="Arial Black"/>
              <a:cs typeface="Arial Black"/>
            </a:endParaRPr>
          </a:p>
          <a:p>
            <a:pPr marR="5080" algn="r">
              <a:lnSpc>
                <a:spcPct val="100000"/>
              </a:lnSpc>
            </a:pPr>
            <a:r>
              <a:rPr sz="900" spc="-50" dirty="0">
                <a:latin typeface="Arial Black"/>
                <a:cs typeface="Arial Black"/>
              </a:rPr>
              <a:t>0</a:t>
            </a:r>
            <a:endParaRPr sz="900">
              <a:latin typeface="Arial Black"/>
              <a:cs typeface="Arial Black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5397957" y="4705387"/>
            <a:ext cx="33020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0" dirty="0">
                <a:latin typeface="Arial Black"/>
                <a:cs typeface="Arial Black"/>
              </a:rPr>
              <a:t>2000</a:t>
            </a:r>
            <a:endParaRPr sz="900">
              <a:latin typeface="Arial Black"/>
              <a:cs typeface="Arial Black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5397957" y="4300258"/>
            <a:ext cx="33020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0" dirty="0">
                <a:latin typeface="Arial Black"/>
                <a:cs typeface="Arial Black"/>
              </a:rPr>
              <a:t>3000</a:t>
            </a:r>
            <a:endParaRPr sz="900">
              <a:latin typeface="Arial Black"/>
              <a:cs typeface="Arial Black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5397957" y="3895128"/>
            <a:ext cx="33020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0" dirty="0">
                <a:latin typeface="Arial Black"/>
                <a:cs typeface="Arial Black"/>
              </a:rPr>
              <a:t>4000</a:t>
            </a:r>
            <a:endParaRPr sz="900">
              <a:latin typeface="Arial Black"/>
              <a:cs typeface="Arial Black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5397957" y="3489985"/>
            <a:ext cx="33020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0" dirty="0">
                <a:latin typeface="Arial Black"/>
                <a:cs typeface="Arial Black"/>
              </a:rPr>
              <a:t>5000</a:t>
            </a:r>
            <a:endParaRPr sz="900">
              <a:latin typeface="Arial Black"/>
              <a:cs typeface="Arial Black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5397957" y="3084852"/>
            <a:ext cx="33020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0" dirty="0">
                <a:latin typeface="Arial Black"/>
                <a:cs typeface="Arial Black"/>
              </a:rPr>
              <a:t>6000</a:t>
            </a:r>
            <a:endParaRPr sz="900">
              <a:latin typeface="Arial Black"/>
              <a:cs typeface="Arial Black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5397957" y="2679717"/>
            <a:ext cx="33020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0" dirty="0">
                <a:latin typeface="Arial Black"/>
                <a:cs typeface="Arial Black"/>
              </a:rPr>
              <a:t>7000</a:t>
            </a:r>
            <a:endParaRPr sz="900">
              <a:latin typeface="Arial Black"/>
              <a:cs typeface="Arial Black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5397957" y="2274582"/>
            <a:ext cx="33020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0" dirty="0">
                <a:latin typeface="Arial Black"/>
                <a:cs typeface="Arial Black"/>
              </a:rPr>
              <a:t>8000</a:t>
            </a:r>
            <a:endParaRPr sz="900">
              <a:latin typeface="Arial Black"/>
              <a:cs typeface="Arial Black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6823333" y="1919845"/>
            <a:ext cx="286956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Black"/>
                <a:cs typeface="Arial Black"/>
              </a:rPr>
              <a:t>RATING</a:t>
            </a:r>
            <a:r>
              <a:rPr sz="1400" spc="-30" dirty="0">
                <a:latin typeface="Arial Black"/>
                <a:cs typeface="Arial Black"/>
              </a:rPr>
              <a:t> </a:t>
            </a:r>
            <a:r>
              <a:rPr sz="1400" dirty="0">
                <a:latin typeface="Arial Black"/>
                <a:cs typeface="Arial Black"/>
              </a:rPr>
              <a:t>WISE</a:t>
            </a:r>
            <a:r>
              <a:rPr sz="1400" spc="-25" dirty="0">
                <a:latin typeface="Arial Black"/>
                <a:cs typeface="Arial Black"/>
              </a:rPr>
              <a:t> </a:t>
            </a:r>
            <a:r>
              <a:rPr sz="1400" spc="-10" dirty="0">
                <a:latin typeface="Arial Black"/>
                <a:cs typeface="Arial Black"/>
              </a:rPr>
              <a:t>DISTRIBUTION</a:t>
            </a:r>
            <a:endParaRPr sz="1400">
              <a:latin typeface="Arial Black"/>
              <a:cs typeface="Arial Black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10759617" y="3832034"/>
            <a:ext cx="28575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10" dirty="0">
                <a:latin typeface="Times New Roman"/>
                <a:cs typeface="Times New Roman"/>
              </a:rPr>
              <a:t>Total</a:t>
            </a:r>
            <a:endParaRPr sz="900">
              <a:latin typeface="Times New Roman"/>
              <a:cs typeface="Times New Roman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3512007" y="935446"/>
            <a:ext cx="7215505" cy="3016250"/>
            <a:chOff x="3512007" y="935446"/>
            <a:chExt cx="7215505" cy="3016250"/>
          </a:xfrm>
        </p:grpSpPr>
        <p:sp>
          <p:nvSpPr>
            <p:cNvPr id="41" name="object 41"/>
            <p:cNvSpPr/>
            <p:nvPr/>
          </p:nvSpPr>
          <p:spPr>
            <a:xfrm>
              <a:off x="10662157" y="3886390"/>
              <a:ext cx="65405" cy="65405"/>
            </a:xfrm>
            <a:custGeom>
              <a:avLst/>
              <a:gdLst/>
              <a:ahLst/>
              <a:cxnLst/>
              <a:rect l="l" t="t" r="r" b="b"/>
              <a:pathLst>
                <a:path w="65404" h="65404">
                  <a:moveTo>
                    <a:pt x="64799" y="0"/>
                  </a:moveTo>
                  <a:lnTo>
                    <a:pt x="0" y="0"/>
                  </a:lnTo>
                  <a:lnTo>
                    <a:pt x="0" y="64795"/>
                  </a:lnTo>
                  <a:lnTo>
                    <a:pt x="64799" y="64795"/>
                  </a:lnTo>
                  <a:lnTo>
                    <a:pt x="64799" y="0"/>
                  </a:lnTo>
                  <a:close/>
                </a:path>
              </a:pathLst>
            </a:custGeom>
            <a:solidFill>
              <a:srgbClr val="4966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3519944" y="943383"/>
              <a:ext cx="4493895" cy="560705"/>
            </a:xfrm>
            <a:custGeom>
              <a:avLst/>
              <a:gdLst/>
              <a:ahLst/>
              <a:cxnLst/>
              <a:rect l="l" t="t" r="r" b="b"/>
              <a:pathLst>
                <a:path w="4493895" h="560705">
                  <a:moveTo>
                    <a:pt x="0" y="93408"/>
                  </a:moveTo>
                  <a:lnTo>
                    <a:pt x="7389" y="57194"/>
                  </a:lnTo>
                  <a:lnTo>
                    <a:pt x="27488" y="27487"/>
                  </a:lnTo>
                  <a:lnTo>
                    <a:pt x="57195" y="7388"/>
                  </a:lnTo>
                  <a:lnTo>
                    <a:pt x="93408" y="0"/>
                  </a:lnTo>
                  <a:lnTo>
                    <a:pt x="4399927" y="0"/>
                  </a:lnTo>
                  <a:lnTo>
                    <a:pt x="4436141" y="7388"/>
                  </a:lnTo>
                  <a:lnTo>
                    <a:pt x="4465848" y="27487"/>
                  </a:lnTo>
                  <a:lnTo>
                    <a:pt x="4485947" y="57194"/>
                  </a:lnTo>
                  <a:lnTo>
                    <a:pt x="4493336" y="93408"/>
                  </a:lnTo>
                  <a:lnTo>
                    <a:pt x="4493336" y="467029"/>
                  </a:lnTo>
                  <a:lnTo>
                    <a:pt x="4485947" y="503243"/>
                  </a:lnTo>
                  <a:lnTo>
                    <a:pt x="4465848" y="532950"/>
                  </a:lnTo>
                  <a:lnTo>
                    <a:pt x="4436141" y="553049"/>
                  </a:lnTo>
                  <a:lnTo>
                    <a:pt x="4399927" y="560438"/>
                  </a:lnTo>
                  <a:lnTo>
                    <a:pt x="93408" y="560438"/>
                  </a:lnTo>
                  <a:lnTo>
                    <a:pt x="57195" y="553049"/>
                  </a:lnTo>
                  <a:lnTo>
                    <a:pt x="27488" y="532950"/>
                  </a:lnTo>
                  <a:lnTo>
                    <a:pt x="7389" y="503243"/>
                  </a:lnTo>
                  <a:lnTo>
                    <a:pt x="0" y="467029"/>
                  </a:lnTo>
                  <a:lnTo>
                    <a:pt x="0" y="93408"/>
                  </a:lnTo>
                  <a:close/>
                </a:path>
              </a:pathLst>
            </a:custGeom>
            <a:ln w="15874">
              <a:solidFill>
                <a:srgbClr val="4966A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55015">
              <a:lnSpc>
                <a:spcPct val="100000"/>
              </a:lnSpc>
              <a:spcBef>
                <a:spcPts val="100"/>
              </a:spcBef>
            </a:pPr>
            <a:r>
              <a:rPr dirty="0"/>
              <a:t>CALL</a:t>
            </a:r>
            <a:r>
              <a:rPr spc="-80" dirty="0"/>
              <a:t> </a:t>
            </a:r>
            <a:r>
              <a:rPr dirty="0"/>
              <a:t>STATUS</a:t>
            </a:r>
            <a:r>
              <a:rPr spc="-80" dirty="0"/>
              <a:t> </a:t>
            </a:r>
            <a:r>
              <a:rPr spc="-10" dirty="0"/>
              <a:t>DISTRIBUTION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71797" y="2699677"/>
            <a:ext cx="4079875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450" marR="5080" indent="-285750" algn="just">
              <a:lnSpc>
                <a:spcPct val="100000"/>
              </a:lnSpc>
              <a:spcBef>
                <a:spcPts val="100"/>
              </a:spcBef>
              <a:buClr>
                <a:srgbClr val="4966AC"/>
              </a:buClr>
              <a:buSzPct val="113888"/>
              <a:buFont typeface="Segoe UI Symbol"/>
              <a:buChar char="▪"/>
              <a:tabLst>
                <a:tab pos="298450" algn="l"/>
              </a:tabLst>
            </a:pPr>
            <a:r>
              <a:rPr sz="1800" dirty="0">
                <a:latin typeface="Calibri"/>
                <a:cs typeface="Calibri"/>
              </a:rPr>
              <a:t>41%</a:t>
            </a:r>
            <a:r>
              <a:rPr sz="1800" spc="27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of</a:t>
            </a:r>
            <a:r>
              <a:rPr sz="1800" spc="27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calls</a:t>
            </a:r>
            <a:r>
              <a:rPr sz="1800" spc="27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were</a:t>
            </a:r>
            <a:r>
              <a:rPr sz="1800" spc="27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completed,</a:t>
            </a:r>
            <a:r>
              <a:rPr sz="1800" spc="27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but</a:t>
            </a:r>
            <a:r>
              <a:rPr sz="1800" spc="270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59% </a:t>
            </a:r>
            <a:r>
              <a:rPr sz="1800" dirty="0">
                <a:latin typeface="Calibri"/>
                <a:cs typeface="Calibri"/>
              </a:rPr>
              <a:t>faced</a:t>
            </a:r>
            <a:r>
              <a:rPr sz="1800" spc="300" dirty="0">
                <a:latin typeface="Calibri"/>
                <a:cs typeface="Calibri"/>
              </a:rPr>
              <a:t>  </a:t>
            </a:r>
            <a:r>
              <a:rPr sz="1800" dirty="0">
                <a:latin typeface="Calibri"/>
                <a:cs typeface="Calibri"/>
              </a:rPr>
              <a:t>issues</a:t>
            </a:r>
            <a:r>
              <a:rPr sz="1800" spc="300" dirty="0">
                <a:latin typeface="Calibri"/>
                <a:cs typeface="Calibri"/>
              </a:rPr>
              <a:t>  </a:t>
            </a:r>
            <a:r>
              <a:rPr sz="1800" dirty="0">
                <a:latin typeface="Calibri"/>
                <a:cs typeface="Calibri"/>
              </a:rPr>
              <a:t>like</a:t>
            </a:r>
            <a:r>
              <a:rPr sz="1800" spc="300" dirty="0">
                <a:latin typeface="Calibri"/>
                <a:cs typeface="Calibri"/>
              </a:rPr>
              <a:t>  </a:t>
            </a:r>
            <a:r>
              <a:rPr sz="1800" dirty="0">
                <a:latin typeface="Calibri"/>
                <a:cs typeface="Calibri"/>
              </a:rPr>
              <a:t>no</a:t>
            </a:r>
            <a:r>
              <a:rPr sz="1800" spc="300" dirty="0">
                <a:latin typeface="Calibri"/>
                <a:cs typeface="Calibri"/>
              </a:rPr>
              <a:t>  </a:t>
            </a:r>
            <a:r>
              <a:rPr sz="1800" dirty="0">
                <a:latin typeface="Calibri"/>
                <a:cs typeface="Calibri"/>
              </a:rPr>
              <a:t>answer,</a:t>
            </a:r>
            <a:r>
              <a:rPr sz="1800" spc="300" dirty="0">
                <a:latin typeface="Calibri"/>
                <a:cs typeface="Calibri"/>
              </a:rPr>
              <a:t>  </a:t>
            </a:r>
            <a:r>
              <a:rPr sz="1800" spc="-10" dirty="0">
                <a:latin typeface="Calibri"/>
                <a:cs typeface="Calibri"/>
              </a:rPr>
              <a:t>busy, </a:t>
            </a:r>
            <a:r>
              <a:rPr sz="1800" dirty="0">
                <a:latin typeface="Calibri"/>
                <a:cs typeface="Calibri"/>
              </a:rPr>
              <a:t>incomplete</a:t>
            </a:r>
            <a:r>
              <a:rPr sz="1800" spc="36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or</a:t>
            </a:r>
            <a:r>
              <a:rPr sz="1800" spc="36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failed</a:t>
            </a:r>
            <a:r>
              <a:rPr sz="1800" spc="36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—</a:t>
            </a:r>
            <a:r>
              <a:rPr sz="1800" spc="36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showing</a:t>
            </a:r>
            <a:r>
              <a:rPr sz="1800" spc="360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room </a:t>
            </a:r>
            <a:r>
              <a:rPr sz="1800" dirty="0">
                <a:latin typeface="Calibri"/>
                <a:cs typeface="Calibri"/>
              </a:rPr>
              <a:t>for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improvement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in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call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handling.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5816904" y="1720850"/>
            <a:ext cx="5470525" cy="4391025"/>
            <a:chOff x="5816904" y="1720850"/>
            <a:chExt cx="5470525" cy="4391025"/>
          </a:xfrm>
        </p:grpSpPr>
        <p:sp>
          <p:nvSpPr>
            <p:cNvPr id="5" name="object 5"/>
            <p:cNvSpPr/>
            <p:nvPr/>
          </p:nvSpPr>
          <p:spPr>
            <a:xfrm>
              <a:off x="5816904" y="1720850"/>
              <a:ext cx="5470525" cy="4391025"/>
            </a:xfrm>
            <a:custGeom>
              <a:avLst/>
              <a:gdLst/>
              <a:ahLst/>
              <a:cxnLst/>
              <a:rect l="l" t="t" r="r" b="b"/>
              <a:pathLst>
                <a:path w="5470525" h="4391025">
                  <a:moveTo>
                    <a:pt x="5470525" y="0"/>
                  </a:moveTo>
                  <a:lnTo>
                    <a:pt x="0" y="0"/>
                  </a:lnTo>
                  <a:lnTo>
                    <a:pt x="0" y="4390466"/>
                  </a:lnTo>
                  <a:lnTo>
                    <a:pt x="5470525" y="4390466"/>
                  </a:lnTo>
                  <a:lnTo>
                    <a:pt x="5470525" y="0"/>
                  </a:lnTo>
                  <a:close/>
                </a:path>
              </a:pathLst>
            </a:custGeom>
            <a:solidFill>
              <a:srgbClr val="DADF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002318" y="3295751"/>
              <a:ext cx="4365625" cy="2002789"/>
            </a:xfrm>
            <a:custGeom>
              <a:avLst/>
              <a:gdLst/>
              <a:ahLst/>
              <a:cxnLst/>
              <a:rect l="l" t="t" r="r" b="b"/>
              <a:pathLst>
                <a:path w="4365625" h="2002789">
                  <a:moveTo>
                    <a:pt x="2145620" y="899947"/>
                  </a:moveTo>
                  <a:lnTo>
                    <a:pt x="4053312" y="485228"/>
                  </a:lnTo>
                  <a:lnTo>
                    <a:pt x="4022361" y="462325"/>
                  </a:lnTo>
                  <a:lnTo>
                    <a:pt x="3990187" y="439888"/>
                  </a:lnTo>
                  <a:lnTo>
                    <a:pt x="3956815" y="417922"/>
                  </a:lnTo>
                  <a:lnTo>
                    <a:pt x="3922273" y="396436"/>
                  </a:lnTo>
                  <a:lnTo>
                    <a:pt x="3886587" y="375436"/>
                  </a:lnTo>
                  <a:lnTo>
                    <a:pt x="3849784" y="354930"/>
                  </a:lnTo>
                  <a:lnTo>
                    <a:pt x="3811891" y="334923"/>
                  </a:lnTo>
                  <a:lnTo>
                    <a:pt x="3772934" y="315423"/>
                  </a:lnTo>
                  <a:lnTo>
                    <a:pt x="3732940" y="296437"/>
                  </a:lnTo>
                  <a:lnTo>
                    <a:pt x="3691935" y="277971"/>
                  </a:lnTo>
                  <a:lnTo>
                    <a:pt x="3649945" y="260033"/>
                  </a:lnTo>
                  <a:lnTo>
                    <a:pt x="3606999" y="242630"/>
                  </a:lnTo>
                  <a:lnTo>
                    <a:pt x="3563122" y="225768"/>
                  </a:lnTo>
                  <a:lnTo>
                    <a:pt x="3518340" y="209454"/>
                  </a:lnTo>
                  <a:lnTo>
                    <a:pt x="3472681" y="193696"/>
                  </a:lnTo>
                  <a:lnTo>
                    <a:pt x="3426171" y="178499"/>
                  </a:lnTo>
                  <a:lnTo>
                    <a:pt x="3378836" y="163872"/>
                  </a:lnTo>
                  <a:lnTo>
                    <a:pt x="3330704" y="149820"/>
                  </a:lnTo>
                  <a:lnTo>
                    <a:pt x="3281801" y="136352"/>
                  </a:lnTo>
                  <a:lnTo>
                    <a:pt x="3232153" y="123473"/>
                  </a:lnTo>
                  <a:lnTo>
                    <a:pt x="3181787" y="111190"/>
                  </a:lnTo>
                  <a:lnTo>
                    <a:pt x="3130730" y="99511"/>
                  </a:lnTo>
                  <a:lnTo>
                    <a:pt x="3079009" y="88443"/>
                  </a:lnTo>
                  <a:lnTo>
                    <a:pt x="3026649" y="77992"/>
                  </a:lnTo>
                  <a:lnTo>
                    <a:pt x="2973678" y="68165"/>
                  </a:lnTo>
                  <a:lnTo>
                    <a:pt x="2920122" y="58969"/>
                  </a:lnTo>
                  <a:lnTo>
                    <a:pt x="2866007" y="50412"/>
                  </a:lnTo>
                  <a:lnTo>
                    <a:pt x="2811361" y="42499"/>
                  </a:lnTo>
                  <a:lnTo>
                    <a:pt x="2756210" y="35238"/>
                  </a:lnTo>
                  <a:lnTo>
                    <a:pt x="2700581" y="28636"/>
                  </a:lnTo>
                  <a:lnTo>
                    <a:pt x="2644500" y="22699"/>
                  </a:lnTo>
                  <a:lnTo>
                    <a:pt x="2587994" y="17436"/>
                  </a:lnTo>
                  <a:lnTo>
                    <a:pt x="2531089" y="12851"/>
                  </a:lnTo>
                  <a:lnTo>
                    <a:pt x="2473812" y="8953"/>
                  </a:lnTo>
                  <a:lnTo>
                    <a:pt x="2416190" y="5748"/>
                  </a:lnTo>
                  <a:lnTo>
                    <a:pt x="2358249" y="3243"/>
                  </a:lnTo>
                  <a:lnTo>
                    <a:pt x="2300016" y="1446"/>
                  </a:lnTo>
                  <a:lnTo>
                    <a:pt x="2241518" y="362"/>
                  </a:lnTo>
                  <a:lnTo>
                    <a:pt x="2182780" y="0"/>
                  </a:lnTo>
                  <a:lnTo>
                    <a:pt x="2145620" y="899947"/>
                  </a:lnTo>
                </a:path>
                <a:path w="4365625" h="2002789">
                  <a:moveTo>
                    <a:pt x="2145620" y="899947"/>
                  </a:moveTo>
                  <a:lnTo>
                    <a:pt x="1398111" y="1935670"/>
                  </a:lnTo>
                  <a:lnTo>
                    <a:pt x="1445235" y="1943711"/>
                  </a:lnTo>
                  <a:lnTo>
                    <a:pt x="1492705" y="1951246"/>
                  </a:lnTo>
                  <a:lnTo>
                    <a:pt x="1540504" y="1958272"/>
                  </a:lnTo>
                  <a:lnTo>
                    <a:pt x="1588610" y="1964789"/>
                  </a:lnTo>
                  <a:lnTo>
                    <a:pt x="1637004" y="1970794"/>
                  </a:lnTo>
                  <a:lnTo>
                    <a:pt x="1685667" y="1976286"/>
                  </a:lnTo>
                  <a:lnTo>
                    <a:pt x="1734579" y="1981262"/>
                  </a:lnTo>
                  <a:lnTo>
                    <a:pt x="1783721" y="1985722"/>
                  </a:lnTo>
                  <a:lnTo>
                    <a:pt x="1833073" y="1989664"/>
                  </a:lnTo>
                  <a:lnTo>
                    <a:pt x="1882616" y="1993086"/>
                  </a:lnTo>
                  <a:lnTo>
                    <a:pt x="1932329" y="1995985"/>
                  </a:lnTo>
                  <a:lnTo>
                    <a:pt x="1982194" y="1998362"/>
                  </a:lnTo>
                  <a:lnTo>
                    <a:pt x="2032192" y="2000213"/>
                  </a:lnTo>
                  <a:lnTo>
                    <a:pt x="2082301" y="2001537"/>
                  </a:lnTo>
                  <a:lnTo>
                    <a:pt x="2132504" y="2002333"/>
                  </a:lnTo>
                  <a:lnTo>
                    <a:pt x="2182780" y="2002599"/>
                  </a:lnTo>
                  <a:lnTo>
                    <a:pt x="2246721" y="2002169"/>
                  </a:lnTo>
                  <a:lnTo>
                    <a:pt x="2310230" y="2000886"/>
                  </a:lnTo>
                  <a:lnTo>
                    <a:pt x="2373280" y="1998762"/>
                  </a:lnTo>
                  <a:lnTo>
                    <a:pt x="2435845" y="1995810"/>
                  </a:lnTo>
                  <a:lnTo>
                    <a:pt x="2497898" y="1992041"/>
                  </a:lnTo>
                  <a:lnTo>
                    <a:pt x="2559414" y="1987469"/>
                  </a:lnTo>
                  <a:lnTo>
                    <a:pt x="2620365" y="1982104"/>
                  </a:lnTo>
                  <a:lnTo>
                    <a:pt x="2680726" y="1975959"/>
                  </a:lnTo>
                  <a:lnTo>
                    <a:pt x="2740470" y="1969047"/>
                  </a:lnTo>
                  <a:lnTo>
                    <a:pt x="2799569" y="1961379"/>
                  </a:lnTo>
                  <a:lnTo>
                    <a:pt x="2857999" y="1952967"/>
                  </a:lnTo>
                  <a:lnTo>
                    <a:pt x="2915733" y="1943823"/>
                  </a:lnTo>
                  <a:lnTo>
                    <a:pt x="2972744" y="1933961"/>
                  </a:lnTo>
                  <a:lnTo>
                    <a:pt x="3029005" y="1923390"/>
                  </a:lnTo>
                  <a:lnTo>
                    <a:pt x="3084491" y="1912125"/>
                  </a:lnTo>
                  <a:lnTo>
                    <a:pt x="3139175" y="1900177"/>
                  </a:lnTo>
                  <a:lnTo>
                    <a:pt x="3193031" y="1887558"/>
                  </a:lnTo>
                  <a:lnTo>
                    <a:pt x="3246031" y="1874280"/>
                  </a:lnTo>
                  <a:lnTo>
                    <a:pt x="3298150" y="1860356"/>
                  </a:lnTo>
                  <a:lnTo>
                    <a:pt x="3349362" y="1845797"/>
                  </a:lnTo>
                  <a:lnTo>
                    <a:pt x="3399639" y="1830615"/>
                  </a:lnTo>
                  <a:lnTo>
                    <a:pt x="3448956" y="1814823"/>
                  </a:lnTo>
                  <a:lnTo>
                    <a:pt x="3497285" y="1798434"/>
                  </a:lnTo>
                  <a:lnTo>
                    <a:pt x="3544602" y="1781457"/>
                  </a:lnTo>
                  <a:lnTo>
                    <a:pt x="3590878" y="1763908"/>
                  </a:lnTo>
                  <a:lnTo>
                    <a:pt x="3636088" y="1745796"/>
                  </a:lnTo>
                  <a:lnTo>
                    <a:pt x="3680206" y="1727134"/>
                  </a:lnTo>
                  <a:lnTo>
                    <a:pt x="3723205" y="1707935"/>
                  </a:lnTo>
                  <a:lnTo>
                    <a:pt x="3765058" y="1688211"/>
                  </a:lnTo>
                  <a:lnTo>
                    <a:pt x="3805739" y="1667973"/>
                  </a:lnTo>
                  <a:lnTo>
                    <a:pt x="3845221" y="1647234"/>
                  </a:lnTo>
                  <a:lnTo>
                    <a:pt x="3883479" y="1626005"/>
                  </a:lnTo>
                  <a:lnTo>
                    <a:pt x="3920486" y="1604300"/>
                  </a:lnTo>
                  <a:lnTo>
                    <a:pt x="3956215" y="1582130"/>
                  </a:lnTo>
                  <a:lnTo>
                    <a:pt x="3990640" y="1559507"/>
                  </a:lnTo>
                  <a:lnTo>
                    <a:pt x="4023735" y="1536444"/>
                  </a:lnTo>
                  <a:lnTo>
                    <a:pt x="4055473" y="1512952"/>
                  </a:lnTo>
                  <a:lnTo>
                    <a:pt x="4085828" y="1489043"/>
                  </a:lnTo>
                  <a:lnTo>
                    <a:pt x="4142281" y="1440026"/>
                  </a:lnTo>
                  <a:lnTo>
                    <a:pt x="4192885" y="1389488"/>
                  </a:lnTo>
                  <a:lnTo>
                    <a:pt x="4237427" y="1337528"/>
                  </a:lnTo>
                  <a:lnTo>
                    <a:pt x="4275697" y="1284241"/>
                  </a:lnTo>
                  <a:lnTo>
                    <a:pt x="4307482" y="1229724"/>
                  </a:lnTo>
                  <a:lnTo>
                    <a:pt x="4332572" y="1174076"/>
                  </a:lnTo>
                  <a:lnTo>
                    <a:pt x="4350755" y="1117392"/>
                  </a:lnTo>
                  <a:lnTo>
                    <a:pt x="4361819" y="1059769"/>
                  </a:lnTo>
                  <a:lnTo>
                    <a:pt x="4365555" y="1001306"/>
                  </a:lnTo>
                  <a:lnTo>
                    <a:pt x="4363643" y="959415"/>
                  </a:lnTo>
                  <a:lnTo>
                    <a:pt x="4357931" y="917697"/>
                  </a:lnTo>
                  <a:lnTo>
                    <a:pt x="4348449" y="876204"/>
                  </a:lnTo>
                  <a:lnTo>
                    <a:pt x="4335230" y="834990"/>
                  </a:lnTo>
                  <a:lnTo>
                    <a:pt x="4318305" y="794105"/>
                  </a:lnTo>
                  <a:lnTo>
                    <a:pt x="4297706" y="753604"/>
                  </a:lnTo>
                  <a:lnTo>
                    <a:pt x="4273464" y="713538"/>
                  </a:lnTo>
                  <a:lnTo>
                    <a:pt x="4245613" y="673960"/>
                  </a:lnTo>
                  <a:lnTo>
                    <a:pt x="4214183" y="634923"/>
                  </a:lnTo>
                  <a:lnTo>
                    <a:pt x="4179206" y="596479"/>
                  </a:lnTo>
                  <a:lnTo>
                    <a:pt x="4140714" y="558680"/>
                  </a:lnTo>
                  <a:lnTo>
                    <a:pt x="4098739" y="521579"/>
                  </a:lnTo>
                  <a:lnTo>
                    <a:pt x="4053312" y="485228"/>
                  </a:lnTo>
                  <a:lnTo>
                    <a:pt x="2145620" y="899947"/>
                  </a:lnTo>
                </a:path>
                <a:path w="4365625" h="2002789">
                  <a:moveTo>
                    <a:pt x="2145620" y="899947"/>
                  </a:moveTo>
                  <a:lnTo>
                    <a:pt x="66638" y="1246822"/>
                  </a:lnTo>
                  <a:lnTo>
                    <a:pt x="84444" y="1277112"/>
                  </a:lnTo>
                  <a:lnTo>
                    <a:pt x="104238" y="1307025"/>
                  </a:lnTo>
                  <a:lnTo>
                    <a:pt x="149660" y="1365654"/>
                  </a:lnTo>
                  <a:lnTo>
                    <a:pt x="175224" y="1394336"/>
                  </a:lnTo>
                  <a:lnTo>
                    <a:pt x="202647" y="1422575"/>
                  </a:lnTo>
                  <a:lnTo>
                    <a:pt x="231896" y="1450354"/>
                  </a:lnTo>
                  <a:lnTo>
                    <a:pt x="262941" y="1477656"/>
                  </a:lnTo>
                  <a:lnTo>
                    <a:pt x="295747" y="1504465"/>
                  </a:lnTo>
                  <a:lnTo>
                    <a:pt x="330283" y="1530763"/>
                  </a:lnTo>
                  <a:lnTo>
                    <a:pt x="366518" y="1556535"/>
                  </a:lnTo>
                  <a:lnTo>
                    <a:pt x="404417" y="1581763"/>
                  </a:lnTo>
                  <a:lnTo>
                    <a:pt x="443950" y="1606431"/>
                  </a:lnTo>
                  <a:lnTo>
                    <a:pt x="485085" y="1630522"/>
                  </a:lnTo>
                  <a:lnTo>
                    <a:pt x="527788" y="1654020"/>
                  </a:lnTo>
                  <a:lnTo>
                    <a:pt x="572028" y="1676907"/>
                  </a:lnTo>
                  <a:lnTo>
                    <a:pt x="617772" y="1699168"/>
                  </a:lnTo>
                  <a:lnTo>
                    <a:pt x="664988" y="1720786"/>
                  </a:lnTo>
                  <a:lnTo>
                    <a:pt x="713645" y="1741743"/>
                  </a:lnTo>
                  <a:lnTo>
                    <a:pt x="763709" y="1762023"/>
                  </a:lnTo>
                  <a:lnTo>
                    <a:pt x="815149" y="1781610"/>
                  </a:lnTo>
                  <a:lnTo>
                    <a:pt x="867932" y="1800486"/>
                  </a:lnTo>
                  <a:lnTo>
                    <a:pt x="922026" y="1818636"/>
                  </a:lnTo>
                  <a:lnTo>
                    <a:pt x="977399" y="1836043"/>
                  </a:lnTo>
                  <a:lnTo>
                    <a:pt x="1034018" y="1852689"/>
                  </a:lnTo>
                  <a:lnTo>
                    <a:pt x="1091852" y="1868558"/>
                  </a:lnTo>
                  <a:lnTo>
                    <a:pt x="1150869" y="1883634"/>
                  </a:lnTo>
                  <a:lnTo>
                    <a:pt x="1211035" y="1897900"/>
                  </a:lnTo>
                  <a:lnTo>
                    <a:pt x="1272319" y="1911339"/>
                  </a:lnTo>
                  <a:lnTo>
                    <a:pt x="1334688" y="1923935"/>
                  </a:lnTo>
                  <a:lnTo>
                    <a:pt x="1398111" y="1935670"/>
                  </a:lnTo>
                  <a:lnTo>
                    <a:pt x="2145620" y="899947"/>
                  </a:lnTo>
                </a:path>
                <a:path w="4365625" h="2002789">
                  <a:moveTo>
                    <a:pt x="2145620" y="899947"/>
                  </a:moveTo>
                  <a:lnTo>
                    <a:pt x="167532" y="616597"/>
                  </a:lnTo>
                  <a:lnTo>
                    <a:pt x="132659" y="657550"/>
                  </a:lnTo>
                  <a:lnTo>
                    <a:pt x="101788" y="699096"/>
                  </a:lnTo>
                  <a:lnTo>
                    <a:pt x="74945" y="741172"/>
                  </a:lnTo>
                  <a:lnTo>
                    <a:pt x="52158" y="783717"/>
                  </a:lnTo>
                  <a:lnTo>
                    <a:pt x="33453" y="826669"/>
                  </a:lnTo>
                  <a:lnTo>
                    <a:pt x="18858" y="869966"/>
                  </a:lnTo>
                  <a:lnTo>
                    <a:pt x="8399" y="913546"/>
                  </a:lnTo>
                  <a:lnTo>
                    <a:pt x="2104" y="957346"/>
                  </a:lnTo>
                  <a:lnTo>
                    <a:pt x="0" y="1001306"/>
                  </a:lnTo>
                  <a:lnTo>
                    <a:pt x="2681" y="1050921"/>
                  </a:lnTo>
                  <a:lnTo>
                    <a:pt x="10711" y="1100372"/>
                  </a:lnTo>
                  <a:lnTo>
                    <a:pt x="24063" y="1149566"/>
                  </a:lnTo>
                  <a:lnTo>
                    <a:pt x="42714" y="1198414"/>
                  </a:lnTo>
                  <a:lnTo>
                    <a:pt x="66638" y="1246822"/>
                  </a:lnTo>
                  <a:lnTo>
                    <a:pt x="2145620" y="899947"/>
                  </a:lnTo>
                </a:path>
                <a:path w="4365625" h="2002789">
                  <a:moveTo>
                    <a:pt x="2145620" y="899947"/>
                  </a:moveTo>
                  <a:lnTo>
                    <a:pt x="2182780" y="0"/>
                  </a:lnTo>
                  <a:lnTo>
                    <a:pt x="2122927" y="376"/>
                  </a:lnTo>
                  <a:lnTo>
                    <a:pt x="2063356" y="1501"/>
                  </a:lnTo>
                  <a:lnTo>
                    <a:pt x="2004093" y="3366"/>
                  </a:lnTo>
                  <a:lnTo>
                    <a:pt x="1945165" y="5962"/>
                  </a:lnTo>
                  <a:lnTo>
                    <a:pt x="1886598" y="9282"/>
                  </a:lnTo>
                  <a:lnTo>
                    <a:pt x="1828419" y="13318"/>
                  </a:lnTo>
                  <a:lnTo>
                    <a:pt x="1770655" y="18061"/>
                  </a:lnTo>
                  <a:lnTo>
                    <a:pt x="1713331" y="23504"/>
                  </a:lnTo>
                  <a:lnTo>
                    <a:pt x="1656476" y="29637"/>
                  </a:lnTo>
                  <a:lnTo>
                    <a:pt x="1600114" y="36454"/>
                  </a:lnTo>
                  <a:lnTo>
                    <a:pt x="1544274" y="43945"/>
                  </a:lnTo>
                  <a:lnTo>
                    <a:pt x="1488980" y="52104"/>
                  </a:lnTo>
                  <a:lnTo>
                    <a:pt x="1434261" y="60920"/>
                  </a:lnTo>
                  <a:lnTo>
                    <a:pt x="1380142" y="70388"/>
                  </a:lnTo>
                  <a:lnTo>
                    <a:pt x="1326650" y="80498"/>
                  </a:lnTo>
                  <a:lnTo>
                    <a:pt x="1273812" y="91242"/>
                  </a:lnTo>
                  <a:lnTo>
                    <a:pt x="1221653" y="102612"/>
                  </a:lnTo>
                  <a:lnTo>
                    <a:pt x="1170202" y="114601"/>
                  </a:lnTo>
                  <a:lnTo>
                    <a:pt x="1119484" y="127199"/>
                  </a:lnTo>
                  <a:lnTo>
                    <a:pt x="1069525" y="140399"/>
                  </a:lnTo>
                  <a:lnTo>
                    <a:pt x="1020353" y="154192"/>
                  </a:lnTo>
                  <a:lnTo>
                    <a:pt x="971994" y="168571"/>
                  </a:lnTo>
                  <a:lnTo>
                    <a:pt x="924474" y="183528"/>
                  </a:lnTo>
                  <a:lnTo>
                    <a:pt x="877821" y="199054"/>
                  </a:lnTo>
                  <a:lnTo>
                    <a:pt x="832060" y="215140"/>
                  </a:lnTo>
                  <a:lnTo>
                    <a:pt x="787218" y="231780"/>
                  </a:lnTo>
                  <a:lnTo>
                    <a:pt x="743322" y="248965"/>
                  </a:lnTo>
                  <a:lnTo>
                    <a:pt x="700398" y="266687"/>
                  </a:lnTo>
                  <a:lnTo>
                    <a:pt x="658474" y="284937"/>
                  </a:lnTo>
                  <a:lnTo>
                    <a:pt x="617574" y="303707"/>
                  </a:lnTo>
                  <a:lnTo>
                    <a:pt x="577727" y="322990"/>
                  </a:lnTo>
                  <a:lnTo>
                    <a:pt x="538958" y="342778"/>
                  </a:lnTo>
                  <a:lnTo>
                    <a:pt x="501295" y="363061"/>
                  </a:lnTo>
                  <a:lnTo>
                    <a:pt x="464763" y="383832"/>
                  </a:lnTo>
                  <a:lnTo>
                    <a:pt x="429389" y="405083"/>
                  </a:lnTo>
                  <a:lnTo>
                    <a:pt x="395201" y="426806"/>
                  </a:lnTo>
                  <a:lnTo>
                    <a:pt x="362223" y="448993"/>
                  </a:lnTo>
                  <a:lnTo>
                    <a:pt x="330484" y="471635"/>
                  </a:lnTo>
                  <a:lnTo>
                    <a:pt x="300009" y="494724"/>
                  </a:lnTo>
                  <a:lnTo>
                    <a:pt x="242959" y="542213"/>
                  </a:lnTo>
                  <a:lnTo>
                    <a:pt x="191285" y="591393"/>
                  </a:lnTo>
                  <a:lnTo>
                    <a:pt x="167532" y="616597"/>
                  </a:lnTo>
                  <a:lnTo>
                    <a:pt x="2145620" y="899947"/>
                  </a:lnTo>
                </a:path>
              </a:pathLst>
            </a:custGeom>
            <a:ln w="253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147354" y="2866555"/>
              <a:ext cx="1934845" cy="1329690"/>
            </a:xfrm>
            <a:custGeom>
              <a:avLst/>
              <a:gdLst/>
              <a:ahLst/>
              <a:cxnLst/>
              <a:rect l="l" t="t" r="r" b="b"/>
              <a:pathLst>
                <a:path w="1934845" h="1329689">
                  <a:moveTo>
                    <a:pt x="19708" y="865999"/>
                  </a:moveTo>
                  <a:lnTo>
                    <a:pt x="0" y="870102"/>
                  </a:lnTo>
                  <a:lnTo>
                    <a:pt x="584" y="1329143"/>
                  </a:lnTo>
                  <a:lnTo>
                    <a:pt x="19708" y="865999"/>
                  </a:lnTo>
                  <a:close/>
                </a:path>
                <a:path w="1934845" h="1329689">
                  <a:moveTo>
                    <a:pt x="1934438" y="467423"/>
                  </a:moveTo>
                  <a:lnTo>
                    <a:pt x="19708" y="865999"/>
                  </a:lnTo>
                  <a:lnTo>
                    <a:pt x="584" y="1329143"/>
                  </a:lnTo>
                  <a:lnTo>
                    <a:pt x="1908276" y="914425"/>
                  </a:lnTo>
                  <a:lnTo>
                    <a:pt x="1934438" y="467423"/>
                  </a:lnTo>
                  <a:close/>
                </a:path>
                <a:path w="1934845" h="1329689">
                  <a:moveTo>
                    <a:pt x="37744" y="0"/>
                  </a:moveTo>
                  <a:lnTo>
                    <a:pt x="0" y="870102"/>
                  </a:lnTo>
                  <a:lnTo>
                    <a:pt x="19708" y="865999"/>
                  </a:lnTo>
                  <a:lnTo>
                    <a:pt x="37744" y="429196"/>
                  </a:lnTo>
                  <a:lnTo>
                    <a:pt x="37744" y="0"/>
                  </a:lnTo>
                  <a:close/>
                </a:path>
              </a:pathLst>
            </a:custGeom>
            <a:solidFill>
              <a:srgbClr val="222F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147354" y="2866555"/>
              <a:ext cx="1934845" cy="1329690"/>
            </a:xfrm>
            <a:custGeom>
              <a:avLst/>
              <a:gdLst/>
              <a:ahLst/>
              <a:cxnLst/>
              <a:rect l="l" t="t" r="r" b="b"/>
              <a:pathLst>
                <a:path w="1934845" h="1329689">
                  <a:moveTo>
                    <a:pt x="0" y="870102"/>
                  </a:moveTo>
                  <a:lnTo>
                    <a:pt x="1934438" y="467423"/>
                  </a:lnTo>
                  <a:lnTo>
                    <a:pt x="1908276" y="914425"/>
                  </a:lnTo>
                  <a:lnTo>
                    <a:pt x="584" y="1329143"/>
                  </a:lnTo>
                </a:path>
                <a:path w="1934845" h="1329689">
                  <a:moveTo>
                    <a:pt x="0" y="870102"/>
                  </a:moveTo>
                  <a:lnTo>
                    <a:pt x="37744" y="0"/>
                  </a:lnTo>
                  <a:lnTo>
                    <a:pt x="37744" y="429196"/>
                  </a:lnTo>
                  <a:lnTo>
                    <a:pt x="584" y="1329143"/>
                  </a:lnTo>
                </a:path>
              </a:pathLst>
            </a:custGeom>
            <a:ln w="253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386764" y="3333978"/>
              <a:ext cx="2695575" cy="1898014"/>
            </a:xfrm>
            <a:custGeom>
              <a:avLst/>
              <a:gdLst/>
              <a:ahLst/>
              <a:cxnLst/>
              <a:rect l="l" t="t" r="r" b="b"/>
              <a:pathLst>
                <a:path w="2695575" h="1898014">
                  <a:moveTo>
                    <a:pt x="760590" y="402678"/>
                  </a:moveTo>
                  <a:lnTo>
                    <a:pt x="0" y="1407198"/>
                  </a:lnTo>
                  <a:lnTo>
                    <a:pt x="13665" y="1897443"/>
                  </a:lnTo>
                  <a:lnTo>
                    <a:pt x="761174" y="861720"/>
                  </a:lnTo>
                  <a:lnTo>
                    <a:pt x="760646" y="447001"/>
                  </a:lnTo>
                  <a:lnTo>
                    <a:pt x="760590" y="402678"/>
                  </a:lnTo>
                  <a:close/>
                </a:path>
                <a:path w="2695575" h="1898014">
                  <a:moveTo>
                    <a:pt x="2695028" y="0"/>
                  </a:moveTo>
                  <a:lnTo>
                    <a:pt x="760590" y="402678"/>
                  </a:lnTo>
                  <a:lnTo>
                    <a:pt x="761174" y="861720"/>
                  </a:lnTo>
                  <a:lnTo>
                    <a:pt x="2668866" y="447001"/>
                  </a:lnTo>
                  <a:lnTo>
                    <a:pt x="2695028" y="0"/>
                  </a:lnTo>
                  <a:close/>
                </a:path>
              </a:pathLst>
            </a:custGeom>
            <a:solidFill>
              <a:srgbClr val="2837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386764" y="3333978"/>
              <a:ext cx="2695575" cy="1898014"/>
            </a:xfrm>
            <a:custGeom>
              <a:avLst/>
              <a:gdLst/>
              <a:ahLst/>
              <a:cxnLst/>
              <a:rect l="l" t="t" r="r" b="b"/>
              <a:pathLst>
                <a:path w="2695575" h="1898014">
                  <a:moveTo>
                    <a:pt x="760590" y="402678"/>
                  </a:moveTo>
                  <a:lnTo>
                    <a:pt x="0" y="1407198"/>
                  </a:lnTo>
                  <a:lnTo>
                    <a:pt x="13665" y="1897443"/>
                  </a:lnTo>
                  <a:lnTo>
                    <a:pt x="761174" y="861720"/>
                  </a:lnTo>
                </a:path>
                <a:path w="2695575" h="1898014">
                  <a:moveTo>
                    <a:pt x="760590" y="402678"/>
                  </a:moveTo>
                  <a:lnTo>
                    <a:pt x="2695028" y="0"/>
                  </a:lnTo>
                  <a:lnTo>
                    <a:pt x="2668866" y="447001"/>
                  </a:lnTo>
                  <a:lnTo>
                    <a:pt x="761174" y="861720"/>
                  </a:lnTo>
                </a:path>
              </a:pathLst>
            </a:custGeom>
            <a:ln w="253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034496" y="3736657"/>
              <a:ext cx="2113915" cy="1494790"/>
            </a:xfrm>
            <a:custGeom>
              <a:avLst/>
              <a:gdLst/>
              <a:ahLst/>
              <a:cxnLst/>
              <a:rect l="l" t="t" r="r" b="b"/>
              <a:pathLst>
                <a:path w="2113915" h="1494789">
                  <a:moveTo>
                    <a:pt x="2113442" y="459041"/>
                  </a:moveTo>
                  <a:lnTo>
                    <a:pt x="1714943" y="525530"/>
                  </a:lnTo>
                  <a:lnTo>
                    <a:pt x="1352268" y="1004519"/>
                  </a:lnTo>
                  <a:lnTo>
                    <a:pt x="1365933" y="1494764"/>
                  </a:lnTo>
                  <a:lnTo>
                    <a:pt x="2113442" y="459041"/>
                  </a:lnTo>
                  <a:close/>
                </a:path>
                <a:path w="2113915" h="1494789">
                  <a:moveTo>
                    <a:pt x="2112858" y="0"/>
                  </a:moveTo>
                  <a:lnTo>
                    <a:pt x="0" y="336054"/>
                  </a:lnTo>
                  <a:lnTo>
                    <a:pt x="34460" y="805916"/>
                  </a:lnTo>
                  <a:lnTo>
                    <a:pt x="1714943" y="525530"/>
                  </a:lnTo>
                  <a:lnTo>
                    <a:pt x="2112858" y="0"/>
                  </a:lnTo>
                  <a:close/>
                </a:path>
                <a:path w="2113915" h="1494789">
                  <a:moveTo>
                    <a:pt x="2112858" y="0"/>
                  </a:moveTo>
                  <a:lnTo>
                    <a:pt x="1714943" y="525530"/>
                  </a:lnTo>
                  <a:lnTo>
                    <a:pt x="2113442" y="459041"/>
                  </a:lnTo>
                  <a:lnTo>
                    <a:pt x="2112858" y="0"/>
                  </a:lnTo>
                  <a:close/>
                </a:path>
              </a:pathLst>
            </a:custGeom>
            <a:solidFill>
              <a:srgbClr val="2C3C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034496" y="3736657"/>
              <a:ext cx="2113915" cy="1494790"/>
            </a:xfrm>
            <a:custGeom>
              <a:avLst/>
              <a:gdLst/>
              <a:ahLst/>
              <a:cxnLst/>
              <a:rect l="l" t="t" r="r" b="b"/>
              <a:pathLst>
                <a:path w="2113915" h="1494789">
                  <a:moveTo>
                    <a:pt x="2112858" y="0"/>
                  </a:moveTo>
                  <a:lnTo>
                    <a:pt x="0" y="336054"/>
                  </a:lnTo>
                  <a:lnTo>
                    <a:pt x="34460" y="805916"/>
                  </a:lnTo>
                  <a:lnTo>
                    <a:pt x="2113442" y="459041"/>
                  </a:lnTo>
                </a:path>
                <a:path w="2113915" h="1494789">
                  <a:moveTo>
                    <a:pt x="2112858" y="0"/>
                  </a:moveTo>
                  <a:lnTo>
                    <a:pt x="1352268" y="1004519"/>
                  </a:lnTo>
                  <a:lnTo>
                    <a:pt x="1365933" y="1494764"/>
                  </a:lnTo>
                  <a:lnTo>
                    <a:pt x="2113442" y="459041"/>
                  </a:lnTo>
                </a:path>
              </a:pathLst>
            </a:custGeom>
            <a:ln w="253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6034496" y="3462439"/>
              <a:ext cx="2113915" cy="1080135"/>
            </a:xfrm>
            <a:custGeom>
              <a:avLst/>
              <a:gdLst/>
              <a:ahLst/>
              <a:cxnLst/>
              <a:rect l="l" t="t" r="r" b="b"/>
              <a:pathLst>
                <a:path w="2113915" h="1080135">
                  <a:moveTo>
                    <a:pt x="594620" y="515697"/>
                  </a:moveTo>
                  <a:lnTo>
                    <a:pt x="0" y="610273"/>
                  </a:lnTo>
                  <a:lnTo>
                    <a:pt x="34460" y="1080135"/>
                  </a:lnTo>
                  <a:lnTo>
                    <a:pt x="2113442" y="733259"/>
                  </a:lnTo>
                  <a:lnTo>
                    <a:pt x="594620" y="515697"/>
                  </a:lnTo>
                  <a:close/>
                </a:path>
                <a:path w="2113915" h="1080135">
                  <a:moveTo>
                    <a:pt x="2112858" y="274218"/>
                  </a:moveTo>
                  <a:lnTo>
                    <a:pt x="594620" y="515697"/>
                  </a:lnTo>
                  <a:lnTo>
                    <a:pt x="2113442" y="733259"/>
                  </a:lnTo>
                  <a:lnTo>
                    <a:pt x="2112858" y="274218"/>
                  </a:lnTo>
                  <a:close/>
                </a:path>
                <a:path w="2113915" h="1080135">
                  <a:moveTo>
                    <a:pt x="104630" y="0"/>
                  </a:moveTo>
                  <a:lnTo>
                    <a:pt x="135354" y="449910"/>
                  </a:lnTo>
                  <a:lnTo>
                    <a:pt x="594620" y="515697"/>
                  </a:lnTo>
                  <a:lnTo>
                    <a:pt x="2112858" y="274218"/>
                  </a:lnTo>
                  <a:lnTo>
                    <a:pt x="104630" y="0"/>
                  </a:lnTo>
                  <a:close/>
                </a:path>
              </a:pathLst>
            </a:custGeom>
            <a:solidFill>
              <a:srgbClr val="47527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6034496" y="3462439"/>
              <a:ext cx="2113915" cy="1080135"/>
            </a:xfrm>
            <a:custGeom>
              <a:avLst/>
              <a:gdLst/>
              <a:ahLst/>
              <a:cxnLst/>
              <a:rect l="l" t="t" r="r" b="b"/>
              <a:pathLst>
                <a:path w="2113915" h="1080135">
                  <a:moveTo>
                    <a:pt x="2112858" y="274218"/>
                  </a:moveTo>
                  <a:lnTo>
                    <a:pt x="104630" y="0"/>
                  </a:lnTo>
                  <a:lnTo>
                    <a:pt x="135354" y="449910"/>
                  </a:lnTo>
                  <a:lnTo>
                    <a:pt x="2113442" y="733259"/>
                  </a:lnTo>
                </a:path>
                <a:path w="2113915" h="1080135">
                  <a:moveTo>
                    <a:pt x="2112858" y="274218"/>
                  </a:moveTo>
                  <a:lnTo>
                    <a:pt x="0" y="610273"/>
                  </a:lnTo>
                  <a:lnTo>
                    <a:pt x="34460" y="1080135"/>
                  </a:lnTo>
                  <a:lnTo>
                    <a:pt x="2113442" y="733259"/>
                  </a:lnTo>
                </a:path>
              </a:pathLst>
            </a:custGeom>
            <a:ln w="253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6139126" y="2866555"/>
              <a:ext cx="2045970" cy="1329690"/>
            </a:xfrm>
            <a:custGeom>
              <a:avLst/>
              <a:gdLst/>
              <a:ahLst/>
              <a:cxnLst/>
              <a:rect l="l" t="t" r="r" b="b"/>
              <a:pathLst>
                <a:path w="2045970" h="1329689">
                  <a:moveTo>
                    <a:pt x="0" y="595883"/>
                  </a:moveTo>
                  <a:lnTo>
                    <a:pt x="30723" y="1045794"/>
                  </a:lnTo>
                  <a:lnTo>
                    <a:pt x="2008812" y="1329143"/>
                  </a:lnTo>
                  <a:lnTo>
                    <a:pt x="2008228" y="870102"/>
                  </a:lnTo>
                  <a:lnTo>
                    <a:pt x="0" y="595883"/>
                  </a:lnTo>
                  <a:close/>
                </a:path>
                <a:path w="2045970" h="1329689">
                  <a:moveTo>
                    <a:pt x="2045972" y="0"/>
                  </a:moveTo>
                  <a:lnTo>
                    <a:pt x="2008228" y="870102"/>
                  </a:lnTo>
                  <a:lnTo>
                    <a:pt x="2008812" y="1329143"/>
                  </a:lnTo>
                  <a:lnTo>
                    <a:pt x="2045972" y="429196"/>
                  </a:lnTo>
                  <a:lnTo>
                    <a:pt x="2045972" y="0"/>
                  </a:lnTo>
                  <a:close/>
                </a:path>
              </a:pathLst>
            </a:custGeom>
            <a:solidFill>
              <a:srgbClr val="646A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6139126" y="2866555"/>
              <a:ext cx="2045970" cy="1329690"/>
            </a:xfrm>
            <a:custGeom>
              <a:avLst/>
              <a:gdLst/>
              <a:ahLst/>
              <a:cxnLst/>
              <a:rect l="l" t="t" r="r" b="b"/>
              <a:pathLst>
                <a:path w="2045970" h="1329689">
                  <a:moveTo>
                    <a:pt x="2008228" y="870102"/>
                  </a:moveTo>
                  <a:lnTo>
                    <a:pt x="2045972" y="0"/>
                  </a:lnTo>
                  <a:lnTo>
                    <a:pt x="2045972" y="429196"/>
                  </a:lnTo>
                  <a:lnTo>
                    <a:pt x="2008812" y="1329143"/>
                  </a:lnTo>
                </a:path>
                <a:path w="2045970" h="1329689">
                  <a:moveTo>
                    <a:pt x="2008228" y="870102"/>
                  </a:moveTo>
                  <a:lnTo>
                    <a:pt x="0" y="595883"/>
                  </a:lnTo>
                  <a:lnTo>
                    <a:pt x="30723" y="1045794"/>
                  </a:lnTo>
                  <a:lnTo>
                    <a:pt x="2008812" y="1329143"/>
                  </a:lnTo>
                </a:path>
              </a:pathLst>
            </a:custGeom>
            <a:ln w="253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67653" y="2853855"/>
              <a:ext cx="4447590" cy="2444495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5967653" y="3462439"/>
              <a:ext cx="2179955" cy="610870"/>
            </a:xfrm>
            <a:custGeom>
              <a:avLst/>
              <a:gdLst/>
              <a:ahLst/>
              <a:cxnLst/>
              <a:rect l="l" t="t" r="r" b="b"/>
              <a:pathLst>
                <a:path w="2179954" h="610870">
                  <a:moveTo>
                    <a:pt x="171472" y="0"/>
                  </a:moveTo>
                  <a:lnTo>
                    <a:pt x="135782" y="39794"/>
                  </a:lnTo>
                  <a:lnTo>
                    <a:pt x="104185" y="80170"/>
                  </a:lnTo>
                  <a:lnTo>
                    <a:pt x="76711" y="121066"/>
                  </a:lnTo>
                  <a:lnTo>
                    <a:pt x="53388" y="162420"/>
                  </a:lnTo>
                  <a:lnTo>
                    <a:pt x="34242" y="204173"/>
                  </a:lnTo>
                  <a:lnTo>
                    <a:pt x="19303" y="246264"/>
                  </a:lnTo>
                  <a:lnTo>
                    <a:pt x="8597" y="288631"/>
                  </a:lnTo>
                  <a:lnTo>
                    <a:pt x="2154" y="331213"/>
                  </a:lnTo>
                  <a:lnTo>
                    <a:pt x="0" y="373951"/>
                  </a:lnTo>
                  <a:lnTo>
                    <a:pt x="2689" y="421708"/>
                  </a:lnTo>
                  <a:lnTo>
                    <a:pt x="10743" y="469305"/>
                  </a:lnTo>
                  <a:lnTo>
                    <a:pt x="24136" y="516656"/>
                  </a:lnTo>
                  <a:lnTo>
                    <a:pt x="42844" y="563674"/>
                  </a:lnTo>
                  <a:lnTo>
                    <a:pt x="66842" y="610273"/>
                  </a:lnTo>
                  <a:lnTo>
                    <a:pt x="2179701" y="274218"/>
                  </a:lnTo>
                  <a:lnTo>
                    <a:pt x="171472" y="0"/>
                  </a:lnTo>
                  <a:close/>
                </a:path>
              </a:pathLst>
            </a:custGeom>
            <a:solidFill>
              <a:srgbClr val="7081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5967653" y="3462439"/>
              <a:ext cx="2179955" cy="610870"/>
            </a:xfrm>
            <a:custGeom>
              <a:avLst/>
              <a:gdLst/>
              <a:ahLst/>
              <a:cxnLst/>
              <a:rect l="l" t="t" r="r" b="b"/>
              <a:pathLst>
                <a:path w="2179954" h="610870">
                  <a:moveTo>
                    <a:pt x="2179701" y="274218"/>
                  </a:moveTo>
                  <a:lnTo>
                    <a:pt x="171472" y="0"/>
                  </a:lnTo>
                  <a:lnTo>
                    <a:pt x="135782" y="39794"/>
                  </a:lnTo>
                  <a:lnTo>
                    <a:pt x="104185" y="80170"/>
                  </a:lnTo>
                  <a:lnTo>
                    <a:pt x="76711" y="121066"/>
                  </a:lnTo>
                  <a:lnTo>
                    <a:pt x="53388" y="162420"/>
                  </a:lnTo>
                  <a:lnTo>
                    <a:pt x="34242" y="204173"/>
                  </a:lnTo>
                  <a:lnTo>
                    <a:pt x="19303" y="246264"/>
                  </a:lnTo>
                  <a:lnTo>
                    <a:pt x="8597" y="288631"/>
                  </a:lnTo>
                  <a:lnTo>
                    <a:pt x="2154" y="331213"/>
                  </a:lnTo>
                  <a:lnTo>
                    <a:pt x="0" y="373951"/>
                  </a:lnTo>
                  <a:lnTo>
                    <a:pt x="2689" y="421708"/>
                  </a:lnTo>
                  <a:lnTo>
                    <a:pt x="10743" y="469305"/>
                  </a:lnTo>
                  <a:lnTo>
                    <a:pt x="24136" y="516656"/>
                  </a:lnTo>
                  <a:lnTo>
                    <a:pt x="42844" y="563674"/>
                  </a:lnTo>
                  <a:lnTo>
                    <a:pt x="66842" y="610273"/>
                  </a:lnTo>
                  <a:lnTo>
                    <a:pt x="2179701" y="274218"/>
                  </a:lnTo>
                </a:path>
              </a:pathLst>
            </a:custGeom>
            <a:ln w="253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6139126" y="2866555"/>
              <a:ext cx="2045970" cy="870585"/>
            </a:xfrm>
            <a:custGeom>
              <a:avLst/>
              <a:gdLst/>
              <a:ahLst/>
              <a:cxnLst/>
              <a:rect l="l" t="t" r="r" b="b"/>
              <a:pathLst>
                <a:path w="2045970" h="870585">
                  <a:moveTo>
                    <a:pt x="2045972" y="0"/>
                  </a:moveTo>
                  <a:lnTo>
                    <a:pt x="1985250" y="363"/>
                  </a:lnTo>
                  <a:lnTo>
                    <a:pt x="1924812" y="1450"/>
                  </a:lnTo>
                  <a:lnTo>
                    <a:pt x="1864686" y="3251"/>
                  </a:lnTo>
                  <a:lnTo>
                    <a:pt x="1804900" y="5760"/>
                  </a:lnTo>
                  <a:lnTo>
                    <a:pt x="1745479" y="8967"/>
                  </a:lnTo>
                  <a:lnTo>
                    <a:pt x="1686450" y="12866"/>
                  </a:lnTo>
                  <a:lnTo>
                    <a:pt x="1627841" y="17448"/>
                  </a:lnTo>
                  <a:lnTo>
                    <a:pt x="1569679" y="22706"/>
                  </a:lnTo>
                  <a:lnTo>
                    <a:pt x="1511990" y="28632"/>
                  </a:lnTo>
                  <a:lnTo>
                    <a:pt x="1454801" y="35218"/>
                  </a:lnTo>
                  <a:lnTo>
                    <a:pt x="1398139" y="42455"/>
                  </a:lnTo>
                  <a:lnTo>
                    <a:pt x="1342031" y="50338"/>
                  </a:lnTo>
                  <a:lnTo>
                    <a:pt x="1286504" y="58856"/>
                  </a:lnTo>
                  <a:lnTo>
                    <a:pt x="1231584" y="68003"/>
                  </a:lnTo>
                  <a:lnTo>
                    <a:pt x="1177300" y="77771"/>
                  </a:lnTo>
                  <a:lnTo>
                    <a:pt x="1123676" y="88152"/>
                  </a:lnTo>
                  <a:lnTo>
                    <a:pt x="1070742" y="99139"/>
                  </a:lnTo>
                  <a:lnTo>
                    <a:pt x="1018522" y="110722"/>
                  </a:lnTo>
                  <a:lnTo>
                    <a:pt x="967045" y="122895"/>
                  </a:lnTo>
                  <a:lnTo>
                    <a:pt x="916337" y="135650"/>
                  </a:lnTo>
                  <a:lnTo>
                    <a:pt x="866425" y="148978"/>
                  </a:lnTo>
                  <a:lnTo>
                    <a:pt x="817336" y="162872"/>
                  </a:lnTo>
                  <a:lnTo>
                    <a:pt x="769096" y="177325"/>
                  </a:lnTo>
                  <a:lnTo>
                    <a:pt x="721734" y="192327"/>
                  </a:lnTo>
                  <a:lnTo>
                    <a:pt x="675275" y="207873"/>
                  </a:lnTo>
                  <a:lnTo>
                    <a:pt x="629746" y="223953"/>
                  </a:lnTo>
                  <a:lnTo>
                    <a:pt x="585175" y="240559"/>
                  </a:lnTo>
                  <a:lnTo>
                    <a:pt x="541588" y="257685"/>
                  </a:lnTo>
                  <a:lnTo>
                    <a:pt x="499012" y="275322"/>
                  </a:lnTo>
                  <a:lnTo>
                    <a:pt x="457474" y="293462"/>
                  </a:lnTo>
                  <a:lnTo>
                    <a:pt x="417001" y="312097"/>
                  </a:lnTo>
                  <a:lnTo>
                    <a:pt x="377620" y="331221"/>
                  </a:lnTo>
                  <a:lnTo>
                    <a:pt x="339358" y="350824"/>
                  </a:lnTo>
                  <a:lnTo>
                    <a:pt x="302241" y="370899"/>
                  </a:lnTo>
                  <a:lnTo>
                    <a:pt x="266297" y="391438"/>
                  </a:lnTo>
                  <a:lnTo>
                    <a:pt x="231552" y="412433"/>
                  </a:lnTo>
                  <a:lnTo>
                    <a:pt x="198034" y="433877"/>
                  </a:lnTo>
                  <a:lnTo>
                    <a:pt x="165768" y="455762"/>
                  </a:lnTo>
                  <a:lnTo>
                    <a:pt x="134783" y="478079"/>
                  </a:lnTo>
                  <a:lnTo>
                    <a:pt x="76761" y="523981"/>
                  </a:lnTo>
                  <a:lnTo>
                    <a:pt x="24181" y="571520"/>
                  </a:lnTo>
                  <a:lnTo>
                    <a:pt x="0" y="595883"/>
                  </a:lnTo>
                  <a:lnTo>
                    <a:pt x="2008228" y="870102"/>
                  </a:lnTo>
                  <a:lnTo>
                    <a:pt x="2045722" y="5760"/>
                  </a:lnTo>
                  <a:lnTo>
                    <a:pt x="2045831" y="3251"/>
                  </a:lnTo>
                  <a:lnTo>
                    <a:pt x="2045956" y="363"/>
                  </a:lnTo>
                  <a:lnTo>
                    <a:pt x="2045972" y="0"/>
                  </a:lnTo>
                  <a:close/>
                </a:path>
              </a:pathLst>
            </a:custGeom>
            <a:solidFill>
              <a:srgbClr val="9FA8C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6139126" y="2866555"/>
              <a:ext cx="2045970" cy="870585"/>
            </a:xfrm>
            <a:custGeom>
              <a:avLst/>
              <a:gdLst/>
              <a:ahLst/>
              <a:cxnLst/>
              <a:rect l="l" t="t" r="r" b="b"/>
              <a:pathLst>
                <a:path w="2045970" h="870585">
                  <a:moveTo>
                    <a:pt x="2008228" y="870102"/>
                  </a:moveTo>
                  <a:lnTo>
                    <a:pt x="2045972" y="0"/>
                  </a:lnTo>
                  <a:lnTo>
                    <a:pt x="1985250" y="363"/>
                  </a:lnTo>
                  <a:lnTo>
                    <a:pt x="1924812" y="1450"/>
                  </a:lnTo>
                  <a:lnTo>
                    <a:pt x="1864686" y="3251"/>
                  </a:lnTo>
                  <a:lnTo>
                    <a:pt x="1804900" y="5760"/>
                  </a:lnTo>
                  <a:lnTo>
                    <a:pt x="1745479" y="8967"/>
                  </a:lnTo>
                  <a:lnTo>
                    <a:pt x="1686450" y="12866"/>
                  </a:lnTo>
                  <a:lnTo>
                    <a:pt x="1627841" y="17448"/>
                  </a:lnTo>
                  <a:lnTo>
                    <a:pt x="1569679" y="22706"/>
                  </a:lnTo>
                  <a:lnTo>
                    <a:pt x="1511990" y="28632"/>
                  </a:lnTo>
                  <a:lnTo>
                    <a:pt x="1454801" y="35218"/>
                  </a:lnTo>
                  <a:lnTo>
                    <a:pt x="1398139" y="42455"/>
                  </a:lnTo>
                  <a:lnTo>
                    <a:pt x="1342031" y="50338"/>
                  </a:lnTo>
                  <a:lnTo>
                    <a:pt x="1286504" y="58856"/>
                  </a:lnTo>
                  <a:lnTo>
                    <a:pt x="1231584" y="68003"/>
                  </a:lnTo>
                  <a:lnTo>
                    <a:pt x="1177300" y="77771"/>
                  </a:lnTo>
                  <a:lnTo>
                    <a:pt x="1123676" y="88152"/>
                  </a:lnTo>
                  <a:lnTo>
                    <a:pt x="1070742" y="99139"/>
                  </a:lnTo>
                  <a:lnTo>
                    <a:pt x="1018522" y="110722"/>
                  </a:lnTo>
                  <a:lnTo>
                    <a:pt x="967045" y="122895"/>
                  </a:lnTo>
                  <a:lnTo>
                    <a:pt x="916337" y="135650"/>
                  </a:lnTo>
                  <a:lnTo>
                    <a:pt x="866425" y="148978"/>
                  </a:lnTo>
                  <a:lnTo>
                    <a:pt x="817336" y="162872"/>
                  </a:lnTo>
                  <a:lnTo>
                    <a:pt x="769096" y="177325"/>
                  </a:lnTo>
                  <a:lnTo>
                    <a:pt x="721734" y="192327"/>
                  </a:lnTo>
                  <a:lnTo>
                    <a:pt x="675275" y="207873"/>
                  </a:lnTo>
                  <a:lnTo>
                    <a:pt x="629746" y="223953"/>
                  </a:lnTo>
                  <a:lnTo>
                    <a:pt x="585175" y="240559"/>
                  </a:lnTo>
                  <a:lnTo>
                    <a:pt x="541588" y="257685"/>
                  </a:lnTo>
                  <a:lnTo>
                    <a:pt x="499012" y="275322"/>
                  </a:lnTo>
                  <a:lnTo>
                    <a:pt x="457474" y="293462"/>
                  </a:lnTo>
                  <a:lnTo>
                    <a:pt x="417001" y="312097"/>
                  </a:lnTo>
                  <a:lnTo>
                    <a:pt x="377620" y="331221"/>
                  </a:lnTo>
                  <a:lnTo>
                    <a:pt x="339358" y="350824"/>
                  </a:lnTo>
                  <a:lnTo>
                    <a:pt x="302241" y="370899"/>
                  </a:lnTo>
                  <a:lnTo>
                    <a:pt x="266297" y="391438"/>
                  </a:lnTo>
                  <a:lnTo>
                    <a:pt x="231552" y="412433"/>
                  </a:lnTo>
                  <a:lnTo>
                    <a:pt x="198034" y="433877"/>
                  </a:lnTo>
                  <a:lnTo>
                    <a:pt x="165768" y="455762"/>
                  </a:lnTo>
                  <a:lnTo>
                    <a:pt x="134783" y="478079"/>
                  </a:lnTo>
                  <a:lnTo>
                    <a:pt x="76761" y="523981"/>
                  </a:lnTo>
                  <a:lnTo>
                    <a:pt x="24181" y="571520"/>
                  </a:lnTo>
                  <a:lnTo>
                    <a:pt x="0" y="595883"/>
                  </a:lnTo>
                  <a:lnTo>
                    <a:pt x="2008228" y="870102"/>
                  </a:lnTo>
                </a:path>
              </a:pathLst>
            </a:custGeom>
            <a:ln w="253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8614757" y="2842309"/>
            <a:ext cx="2546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635">
              <a:lnSpc>
                <a:spcPct val="100000"/>
              </a:lnSpc>
              <a:spcBef>
                <a:spcPts val="100"/>
              </a:spcBef>
            </a:pPr>
            <a:r>
              <a:rPr sz="900" b="1" spc="-20" dirty="0">
                <a:latin typeface="Times New Roman"/>
                <a:cs typeface="Times New Roman"/>
              </a:rPr>
              <a:t>busy </a:t>
            </a:r>
            <a:r>
              <a:rPr sz="900" b="1" spc="-25" dirty="0">
                <a:latin typeface="Times New Roman"/>
                <a:cs typeface="Times New Roman"/>
              </a:rPr>
              <a:t>15%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8389192" y="4202264"/>
            <a:ext cx="5270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8590" marR="5080" indent="-136525">
              <a:lnSpc>
                <a:spcPct val="100000"/>
              </a:lnSpc>
              <a:spcBef>
                <a:spcPts val="100"/>
              </a:spcBef>
            </a:pPr>
            <a:r>
              <a:rPr sz="900" b="1" spc="-10" dirty="0">
                <a:latin typeface="Times New Roman"/>
                <a:cs typeface="Times New Roman"/>
              </a:rPr>
              <a:t>completed </a:t>
            </a:r>
            <a:r>
              <a:rPr sz="900" b="1" spc="-25" dirty="0">
                <a:latin typeface="Times New Roman"/>
                <a:cs typeface="Times New Roman"/>
              </a:rPr>
              <a:t>40%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788245" y="4221835"/>
            <a:ext cx="2984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290" marR="5080" indent="-22225">
              <a:lnSpc>
                <a:spcPct val="100000"/>
              </a:lnSpc>
              <a:spcBef>
                <a:spcPts val="100"/>
              </a:spcBef>
            </a:pPr>
            <a:r>
              <a:rPr sz="900" b="1" spc="-10" dirty="0">
                <a:latin typeface="Times New Roman"/>
                <a:cs typeface="Times New Roman"/>
              </a:rPr>
              <a:t>failed </a:t>
            </a:r>
            <a:r>
              <a:rPr sz="900" b="1" spc="-25" dirty="0">
                <a:latin typeface="Times New Roman"/>
                <a:cs typeface="Times New Roman"/>
              </a:rPr>
              <a:t>14%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988600" y="3520185"/>
            <a:ext cx="5581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4465" marR="5080" indent="-152400">
              <a:lnSpc>
                <a:spcPct val="100000"/>
              </a:lnSpc>
              <a:spcBef>
                <a:spcPts val="100"/>
              </a:spcBef>
            </a:pPr>
            <a:r>
              <a:rPr sz="900" b="1" spc="-10" dirty="0">
                <a:latin typeface="Times New Roman"/>
                <a:cs typeface="Times New Roman"/>
              </a:rPr>
              <a:t>incomplete </a:t>
            </a:r>
            <a:r>
              <a:rPr sz="900" b="1" spc="-25" dirty="0">
                <a:latin typeface="Times New Roman"/>
                <a:cs typeface="Times New Roman"/>
              </a:rPr>
              <a:t>10%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7269064" y="2990557"/>
            <a:ext cx="53276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10" dirty="0">
                <a:latin typeface="Times New Roman"/>
                <a:cs typeface="Times New Roman"/>
              </a:rPr>
              <a:t>no-answer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7408753" y="3127718"/>
            <a:ext cx="25400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25" dirty="0">
                <a:latin typeface="Times New Roman"/>
                <a:cs typeface="Times New Roman"/>
              </a:rPr>
              <a:t>20%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7111369" y="1781835"/>
            <a:ext cx="290893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Black"/>
                <a:cs typeface="Arial Black"/>
              </a:rPr>
              <a:t>CALL</a:t>
            </a:r>
            <a:r>
              <a:rPr sz="1400" spc="-35" dirty="0">
                <a:latin typeface="Arial Black"/>
                <a:cs typeface="Arial Black"/>
              </a:rPr>
              <a:t> </a:t>
            </a:r>
            <a:r>
              <a:rPr sz="1400" dirty="0">
                <a:latin typeface="Arial Black"/>
                <a:cs typeface="Arial Black"/>
              </a:rPr>
              <a:t>STATUS</a:t>
            </a:r>
            <a:r>
              <a:rPr sz="1400" spc="-35" dirty="0">
                <a:latin typeface="Arial Black"/>
                <a:cs typeface="Arial Black"/>
              </a:rPr>
              <a:t> </a:t>
            </a:r>
            <a:r>
              <a:rPr sz="1400" spc="-10" dirty="0">
                <a:latin typeface="Arial Black"/>
                <a:cs typeface="Arial Black"/>
              </a:rPr>
              <a:t>DISTRIBUTION</a:t>
            </a:r>
            <a:endParaRPr sz="1400">
              <a:latin typeface="Arial Black"/>
              <a:cs typeface="Arial Black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10504995" y="3530612"/>
            <a:ext cx="90805" cy="90805"/>
            <a:chOff x="10504995" y="3530612"/>
            <a:chExt cx="90805" cy="90805"/>
          </a:xfrm>
        </p:grpSpPr>
        <p:sp>
          <p:nvSpPr>
            <p:cNvPr id="30" name="object 30"/>
            <p:cNvSpPr/>
            <p:nvPr/>
          </p:nvSpPr>
          <p:spPr>
            <a:xfrm>
              <a:off x="10517695" y="3543312"/>
              <a:ext cx="65405" cy="65405"/>
            </a:xfrm>
            <a:custGeom>
              <a:avLst/>
              <a:gdLst/>
              <a:ahLst/>
              <a:cxnLst/>
              <a:rect l="l" t="t" r="r" b="b"/>
              <a:pathLst>
                <a:path w="65404" h="65404">
                  <a:moveTo>
                    <a:pt x="64799" y="0"/>
                  </a:moveTo>
                  <a:lnTo>
                    <a:pt x="0" y="0"/>
                  </a:lnTo>
                  <a:lnTo>
                    <a:pt x="0" y="64795"/>
                  </a:lnTo>
                  <a:lnTo>
                    <a:pt x="64799" y="64795"/>
                  </a:lnTo>
                  <a:lnTo>
                    <a:pt x="64799" y="0"/>
                  </a:lnTo>
                  <a:close/>
                </a:path>
              </a:pathLst>
            </a:custGeom>
            <a:solidFill>
              <a:srgbClr val="374A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0517695" y="3543312"/>
              <a:ext cx="65405" cy="65405"/>
            </a:xfrm>
            <a:custGeom>
              <a:avLst/>
              <a:gdLst/>
              <a:ahLst/>
              <a:cxnLst/>
              <a:rect l="l" t="t" r="r" b="b"/>
              <a:pathLst>
                <a:path w="65404" h="65404">
                  <a:moveTo>
                    <a:pt x="0" y="0"/>
                  </a:moveTo>
                  <a:lnTo>
                    <a:pt x="64799" y="0"/>
                  </a:lnTo>
                  <a:lnTo>
                    <a:pt x="64799" y="64795"/>
                  </a:lnTo>
                  <a:lnTo>
                    <a:pt x="0" y="64795"/>
                  </a:lnTo>
                  <a:lnTo>
                    <a:pt x="0" y="0"/>
                  </a:lnTo>
                  <a:close/>
                </a:path>
              </a:pathLst>
            </a:custGeom>
            <a:ln w="253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10615155" y="3488956"/>
            <a:ext cx="5270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900" b="1" spc="-20" dirty="0">
                <a:latin typeface="Times New Roman"/>
                <a:cs typeface="Times New Roman"/>
              </a:rPr>
              <a:t>busy </a:t>
            </a:r>
            <a:r>
              <a:rPr sz="900" b="1" spc="-10" dirty="0">
                <a:latin typeface="Times New Roman"/>
                <a:cs typeface="Times New Roman"/>
              </a:rPr>
              <a:t>completed</a:t>
            </a:r>
            <a:endParaRPr sz="900">
              <a:latin typeface="Times New Roman"/>
              <a:cs typeface="Times New Roman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10504995" y="3667772"/>
            <a:ext cx="90805" cy="502284"/>
            <a:chOff x="10504995" y="3667772"/>
            <a:chExt cx="90805" cy="502284"/>
          </a:xfrm>
        </p:grpSpPr>
        <p:sp>
          <p:nvSpPr>
            <p:cNvPr id="34" name="object 34"/>
            <p:cNvSpPr/>
            <p:nvPr/>
          </p:nvSpPr>
          <p:spPr>
            <a:xfrm>
              <a:off x="10517695" y="3680472"/>
              <a:ext cx="65405" cy="65405"/>
            </a:xfrm>
            <a:custGeom>
              <a:avLst/>
              <a:gdLst/>
              <a:ahLst/>
              <a:cxnLst/>
              <a:rect l="l" t="t" r="r" b="b"/>
              <a:pathLst>
                <a:path w="65404" h="65404">
                  <a:moveTo>
                    <a:pt x="64799" y="0"/>
                  </a:moveTo>
                  <a:lnTo>
                    <a:pt x="0" y="0"/>
                  </a:lnTo>
                  <a:lnTo>
                    <a:pt x="0" y="64795"/>
                  </a:lnTo>
                  <a:lnTo>
                    <a:pt x="64799" y="64795"/>
                  </a:lnTo>
                  <a:lnTo>
                    <a:pt x="64799" y="0"/>
                  </a:lnTo>
                  <a:close/>
                </a:path>
              </a:pathLst>
            </a:custGeom>
            <a:solidFill>
              <a:srgbClr val="3E56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0517695" y="3680472"/>
              <a:ext cx="65405" cy="65405"/>
            </a:xfrm>
            <a:custGeom>
              <a:avLst/>
              <a:gdLst/>
              <a:ahLst/>
              <a:cxnLst/>
              <a:rect l="l" t="t" r="r" b="b"/>
              <a:pathLst>
                <a:path w="65404" h="65404">
                  <a:moveTo>
                    <a:pt x="0" y="0"/>
                  </a:moveTo>
                  <a:lnTo>
                    <a:pt x="64799" y="0"/>
                  </a:lnTo>
                  <a:lnTo>
                    <a:pt x="64799" y="64795"/>
                  </a:lnTo>
                  <a:lnTo>
                    <a:pt x="0" y="64795"/>
                  </a:lnTo>
                  <a:lnTo>
                    <a:pt x="0" y="0"/>
                  </a:lnTo>
                  <a:close/>
                </a:path>
              </a:pathLst>
            </a:custGeom>
            <a:ln w="253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0517695" y="3817632"/>
              <a:ext cx="65405" cy="65405"/>
            </a:xfrm>
            <a:custGeom>
              <a:avLst/>
              <a:gdLst/>
              <a:ahLst/>
              <a:cxnLst/>
              <a:rect l="l" t="t" r="r" b="b"/>
              <a:pathLst>
                <a:path w="65404" h="65404">
                  <a:moveTo>
                    <a:pt x="64799" y="0"/>
                  </a:moveTo>
                  <a:lnTo>
                    <a:pt x="0" y="0"/>
                  </a:lnTo>
                  <a:lnTo>
                    <a:pt x="0" y="64795"/>
                  </a:lnTo>
                  <a:lnTo>
                    <a:pt x="64799" y="64795"/>
                  </a:lnTo>
                  <a:lnTo>
                    <a:pt x="64799" y="0"/>
                  </a:lnTo>
                  <a:close/>
                </a:path>
              </a:pathLst>
            </a:custGeom>
            <a:solidFill>
              <a:srgbClr val="4660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0517695" y="3817632"/>
              <a:ext cx="65405" cy="65405"/>
            </a:xfrm>
            <a:custGeom>
              <a:avLst/>
              <a:gdLst/>
              <a:ahLst/>
              <a:cxnLst/>
              <a:rect l="l" t="t" r="r" b="b"/>
              <a:pathLst>
                <a:path w="65404" h="65404">
                  <a:moveTo>
                    <a:pt x="0" y="0"/>
                  </a:moveTo>
                  <a:lnTo>
                    <a:pt x="64799" y="0"/>
                  </a:lnTo>
                  <a:lnTo>
                    <a:pt x="64799" y="64795"/>
                  </a:lnTo>
                  <a:lnTo>
                    <a:pt x="0" y="64795"/>
                  </a:lnTo>
                  <a:lnTo>
                    <a:pt x="0" y="0"/>
                  </a:lnTo>
                  <a:close/>
                </a:path>
              </a:pathLst>
            </a:custGeom>
            <a:ln w="253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10517695" y="3954792"/>
              <a:ext cx="65405" cy="65405"/>
            </a:xfrm>
            <a:custGeom>
              <a:avLst/>
              <a:gdLst/>
              <a:ahLst/>
              <a:cxnLst/>
              <a:rect l="l" t="t" r="r" b="b"/>
              <a:pathLst>
                <a:path w="65404" h="65404">
                  <a:moveTo>
                    <a:pt x="64799" y="0"/>
                  </a:moveTo>
                  <a:lnTo>
                    <a:pt x="0" y="0"/>
                  </a:lnTo>
                  <a:lnTo>
                    <a:pt x="0" y="64795"/>
                  </a:lnTo>
                  <a:lnTo>
                    <a:pt x="64799" y="64795"/>
                  </a:lnTo>
                  <a:lnTo>
                    <a:pt x="64799" y="0"/>
                  </a:lnTo>
                  <a:close/>
                </a:path>
              </a:pathLst>
            </a:custGeom>
            <a:solidFill>
              <a:srgbClr val="7081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10517695" y="3954792"/>
              <a:ext cx="65405" cy="65405"/>
            </a:xfrm>
            <a:custGeom>
              <a:avLst/>
              <a:gdLst/>
              <a:ahLst/>
              <a:cxnLst/>
              <a:rect l="l" t="t" r="r" b="b"/>
              <a:pathLst>
                <a:path w="65404" h="65404">
                  <a:moveTo>
                    <a:pt x="0" y="0"/>
                  </a:moveTo>
                  <a:lnTo>
                    <a:pt x="64799" y="0"/>
                  </a:lnTo>
                  <a:lnTo>
                    <a:pt x="64799" y="64795"/>
                  </a:lnTo>
                  <a:lnTo>
                    <a:pt x="0" y="64795"/>
                  </a:lnTo>
                  <a:lnTo>
                    <a:pt x="0" y="0"/>
                  </a:lnTo>
                  <a:close/>
                </a:path>
              </a:pathLst>
            </a:custGeom>
            <a:ln w="253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10517695" y="4091952"/>
              <a:ext cx="65405" cy="65405"/>
            </a:xfrm>
            <a:custGeom>
              <a:avLst/>
              <a:gdLst/>
              <a:ahLst/>
              <a:cxnLst/>
              <a:rect l="l" t="t" r="r" b="b"/>
              <a:pathLst>
                <a:path w="65404" h="65404">
                  <a:moveTo>
                    <a:pt x="64799" y="0"/>
                  </a:moveTo>
                  <a:lnTo>
                    <a:pt x="0" y="0"/>
                  </a:lnTo>
                  <a:lnTo>
                    <a:pt x="0" y="64795"/>
                  </a:lnTo>
                  <a:lnTo>
                    <a:pt x="64799" y="64795"/>
                  </a:lnTo>
                  <a:lnTo>
                    <a:pt x="64799" y="0"/>
                  </a:lnTo>
                  <a:close/>
                </a:path>
              </a:pathLst>
            </a:custGeom>
            <a:solidFill>
              <a:srgbClr val="9FA8C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10517695" y="4091952"/>
              <a:ext cx="65405" cy="65405"/>
            </a:xfrm>
            <a:custGeom>
              <a:avLst/>
              <a:gdLst/>
              <a:ahLst/>
              <a:cxnLst/>
              <a:rect l="l" t="t" r="r" b="b"/>
              <a:pathLst>
                <a:path w="65404" h="65404">
                  <a:moveTo>
                    <a:pt x="0" y="0"/>
                  </a:moveTo>
                  <a:lnTo>
                    <a:pt x="64799" y="0"/>
                  </a:lnTo>
                  <a:lnTo>
                    <a:pt x="64799" y="64795"/>
                  </a:lnTo>
                  <a:lnTo>
                    <a:pt x="0" y="64795"/>
                  </a:lnTo>
                  <a:lnTo>
                    <a:pt x="0" y="0"/>
                  </a:lnTo>
                  <a:close/>
                </a:path>
              </a:pathLst>
            </a:custGeom>
            <a:ln w="253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2" name="object 42"/>
          <p:cNvSpPr txBox="1"/>
          <p:nvPr/>
        </p:nvSpPr>
        <p:spPr>
          <a:xfrm>
            <a:off x="10615155" y="3763276"/>
            <a:ext cx="5581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900" b="1" spc="-10" dirty="0">
                <a:latin typeface="Times New Roman"/>
                <a:cs typeface="Times New Roman"/>
              </a:rPr>
              <a:t>failed incomplete no-answer (blank)</a:t>
            </a:r>
            <a:endParaRPr sz="900">
              <a:latin typeface="Times New Roman"/>
              <a:cs typeface="Times New Roman"/>
            </a:endParaRPr>
          </a:p>
        </p:txBody>
      </p:sp>
      <p:grpSp>
        <p:nvGrpSpPr>
          <p:cNvPr id="43" name="object 43"/>
          <p:cNvGrpSpPr/>
          <p:nvPr/>
        </p:nvGrpSpPr>
        <p:grpSpPr>
          <a:xfrm>
            <a:off x="3610330" y="890280"/>
            <a:ext cx="6972300" cy="3404235"/>
            <a:chOff x="3610330" y="890280"/>
            <a:chExt cx="6972300" cy="3404235"/>
          </a:xfrm>
        </p:grpSpPr>
        <p:sp>
          <p:nvSpPr>
            <p:cNvPr id="44" name="object 44"/>
            <p:cNvSpPr/>
            <p:nvPr/>
          </p:nvSpPr>
          <p:spPr>
            <a:xfrm>
              <a:off x="10517695" y="4229112"/>
              <a:ext cx="65405" cy="65405"/>
            </a:xfrm>
            <a:custGeom>
              <a:avLst/>
              <a:gdLst/>
              <a:ahLst/>
              <a:cxnLst/>
              <a:rect l="l" t="t" r="r" b="b"/>
              <a:pathLst>
                <a:path w="65404" h="65404">
                  <a:moveTo>
                    <a:pt x="64799" y="0"/>
                  </a:moveTo>
                  <a:lnTo>
                    <a:pt x="0" y="0"/>
                  </a:lnTo>
                  <a:lnTo>
                    <a:pt x="0" y="64795"/>
                  </a:lnTo>
                  <a:lnTo>
                    <a:pt x="64799" y="64795"/>
                  </a:lnTo>
                  <a:lnTo>
                    <a:pt x="64799" y="0"/>
                  </a:lnTo>
                  <a:close/>
                </a:path>
              </a:pathLst>
            </a:custGeom>
            <a:solidFill>
              <a:srgbClr val="C1C5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3618268" y="898217"/>
              <a:ext cx="4277360" cy="636270"/>
            </a:xfrm>
            <a:custGeom>
              <a:avLst/>
              <a:gdLst/>
              <a:ahLst/>
              <a:cxnLst/>
              <a:rect l="l" t="t" r="r" b="b"/>
              <a:pathLst>
                <a:path w="4277359" h="636269">
                  <a:moveTo>
                    <a:pt x="0" y="105994"/>
                  </a:moveTo>
                  <a:lnTo>
                    <a:pt x="8384" y="64899"/>
                  </a:lnTo>
                  <a:lnTo>
                    <a:pt x="31190" y="31189"/>
                  </a:lnTo>
                  <a:lnTo>
                    <a:pt x="64898" y="8383"/>
                  </a:lnTo>
                  <a:lnTo>
                    <a:pt x="105988" y="0"/>
                  </a:lnTo>
                  <a:lnTo>
                    <a:pt x="4171048" y="0"/>
                  </a:lnTo>
                  <a:lnTo>
                    <a:pt x="4212135" y="8383"/>
                  </a:lnTo>
                  <a:lnTo>
                    <a:pt x="4245841" y="31189"/>
                  </a:lnTo>
                  <a:lnTo>
                    <a:pt x="4268646" y="64899"/>
                  </a:lnTo>
                  <a:lnTo>
                    <a:pt x="4277029" y="105994"/>
                  </a:lnTo>
                  <a:lnTo>
                    <a:pt x="4277029" y="529932"/>
                  </a:lnTo>
                  <a:lnTo>
                    <a:pt x="4268646" y="571020"/>
                  </a:lnTo>
                  <a:lnTo>
                    <a:pt x="4245841" y="604726"/>
                  </a:lnTo>
                  <a:lnTo>
                    <a:pt x="4212135" y="627530"/>
                  </a:lnTo>
                  <a:lnTo>
                    <a:pt x="4171048" y="635914"/>
                  </a:lnTo>
                  <a:lnTo>
                    <a:pt x="105988" y="635914"/>
                  </a:lnTo>
                  <a:lnTo>
                    <a:pt x="64898" y="627530"/>
                  </a:lnTo>
                  <a:lnTo>
                    <a:pt x="31190" y="604726"/>
                  </a:lnTo>
                  <a:lnTo>
                    <a:pt x="8384" y="571020"/>
                  </a:lnTo>
                  <a:lnTo>
                    <a:pt x="0" y="529932"/>
                  </a:lnTo>
                  <a:lnTo>
                    <a:pt x="0" y="105994"/>
                  </a:lnTo>
                  <a:close/>
                </a:path>
              </a:pathLst>
            </a:custGeom>
            <a:ln w="15874">
              <a:solidFill>
                <a:srgbClr val="4966A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8723" rIns="0" bIns="0" rtlCol="0">
            <a:spAutoFit/>
          </a:bodyPr>
          <a:lstStyle/>
          <a:p>
            <a:pPr marL="662305">
              <a:lnSpc>
                <a:spcPct val="100000"/>
              </a:lnSpc>
              <a:spcBef>
                <a:spcPts val="100"/>
              </a:spcBef>
            </a:pPr>
            <a:r>
              <a:rPr dirty="0"/>
              <a:t>CHAT</a:t>
            </a:r>
            <a:r>
              <a:rPr spc="-70" dirty="0"/>
              <a:t> </a:t>
            </a:r>
            <a:r>
              <a:rPr dirty="0"/>
              <a:t>STATUS</a:t>
            </a:r>
            <a:r>
              <a:rPr spc="-65" dirty="0"/>
              <a:t> </a:t>
            </a:r>
            <a:r>
              <a:rPr spc="-10" dirty="0"/>
              <a:t>DISTRIBUTION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91462" y="2277351"/>
            <a:ext cx="4150995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450" marR="5080" indent="-285750" algn="just">
              <a:lnSpc>
                <a:spcPct val="100000"/>
              </a:lnSpc>
              <a:spcBef>
                <a:spcPts val="100"/>
              </a:spcBef>
              <a:buClr>
                <a:srgbClr val="4966AC"/>
              </a:buClr>
              <a:buSzPct val="113888"/>
              <a:buFont typeface="Segoe UI Symbol"/>
              <a:buChar char="❑"/>
              <a:tabLst>
                <a:tab pos="298450" algn="l"/>
              </a:tabLst>
            </a:pPr>
            <a:r>
              <a:rPr sz="1800" dirty="0">
                <a:latin typeface="Calibri"/>
                <a:cs typeface="Calibri"/>
              </a:rPr>
              <a:t>Only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20%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of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chats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were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completed,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while </a:t>
            </a:r>
            <a:r>
              <a:rPr sz="1800" dirty="0">
                <a:latin typeface="Calibri"/>
                <a:cs typeface="Calibri"/>
              </a:rPr>
              <a:t>over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50%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failed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or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remained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incomplete, highlighting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serious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technical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and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quality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77212" y="3100311"/>
            <a:ext cx="21685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issues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in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chat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handling.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5836577" y="1877961"/>
            <a:ext cx="5470525" cy="4312285"/>
            <a:chOff x="5836577" y="1877961"/>
            <a:chExt cx="5470525" cy="4312285"/>
          </a:xfrm>
        </p:grpSpPr>
        <p:sp>
          <p:nvSpPr>
            <p:cNvPr id="6" name="object 6"/>
            <p:cNvSpPr/>
            <p:nvPr/>
          </p:nvSpPr>
          <p:spPr>
            <a:xfrm>
              <a:off x="5836577" y="1877961"/>
              <a:ext cx="5470525" cy="4312285"/>
            </a:xfrm>
            <a:custGeom>
              <a:avLst/>
              <a:gdLst/>
              <a:ahLst/>
              <a:cxnLst/>
              <a:rect l="l" t="t" r="r" b="b"/>
              <a:pathLst>
                <a:path w="5470525" h="4312285">
                  <a:moveTo>
                    <a:pt x="5470525" y="0"/>
                  </a:moveTo>
                  <a:lnTo>
                    <a:pt x="0" y="0"/>
                  </a:lnTo>
                  <a:lnTo>
                    <a:pt x="0" y="4312005"/>
                  </a:lnTo>
                  <a:lnTo>
                    <a:pt x="5470525" y="4312005"/>
                  </a:lnTo>
                  <a:lnTo>
                    <a:pt x="5470525" y="0"/>
                  </a:lnTo>
                  <a:close/>
                </a:path>
              </a:pathLst>
            </a:custGeom>
            <a:solidFill>
              <a:srgbClr val="DADF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560444" y="3484079"/>
              <a:ext cx="4058920" cy="1924050"/>
            </a:xfrm>
            <a:custGeom>
              <a:avLst/>
              <a:gdLst/>
              <a:ahLst/>
              <a:cxnLst/>
              <a:rect l="l" t="t" r="r" b="b"/>
              <a:pathLst>
                <a:path w="4058920" h="1924050">
                  <a:moveTo>
                    <a:pt x="2030661" y="838200"/>
                  </a:moveTo>
                  <a:lnTo>
                    <a:pt x="3850266" y="537210"/>
                  </a:lnTo>
                  <a:lnTo>
                    <a:pt x="3823326" y="512188"/>
                  </a:lnTo>
                  <a:lnTo>
                    <a:pt x="3794968" y="487648"/>
                  </a:lnTo>
                  <a:lnTo>
                    <a:pt x="3765224" y="463597"/>
                  </a:lnTo>
                  <a:lnTo>
                    <a:pt x="3734124" y="440044"/>
                  </a:lnTo>
                  <a:lnTo>
                    <a:pt x="3701699" y="416999"/>
                  </a:lnTo>
                  <a:lnTo>
                    <a:pt x="3667979" y="394470"/>
                  </a:lnTo>
                  <a:lnTo>
                    <a:pt x="3632995" y="372468"/>
                  </a:lnTo>
                  <a:lnTo>
                    <a:pt x="3596777" y="351000"/>
                  </a:lnTo>
                  <a:lnTo>
                    <a:pt x="3559357" y="330075"/>
                  </a:lnTo>
                  <a:lnTo>
                    <a:pt x="3520765" y="309704"/>
                  </a:lnTo>
                  <a:lnTo>
                    <a:pt x="3481031" y="289894"/>
                  </a:lnTo>
                  <a:lnTo>
                    <a:pt x="3440186" y="270655"/>
                  </a:lnTo>
                  <a:lnTo>
                    <a:pt x="3398261" y="251996"/>
                  </a:lnTo>
                  <a:lnTo>
                    <a:pt x="3355287" y="233926"/>
                  </a:lnTo>
                  <a:lnTo>
                    <a:pt x="3311293" y="216453"/>
                  </a:lnTo>
                  <a:lnTo>
                    <a:pt x="3266311" y="199588"/>
                  </a:lnTo>
                  <a:lnTo>
                    <a:pt x="3220371" y="183339"/>
                  </a:lnTo>
                  <a:lnTo>
                    <a:pt x="3173505" y="167715"/>
                  </a:lnTo>
                  <a:lnTo>
                    <a:pt x="3125741" y="152724"/>
                  </a:lnTo>
                  <a:lnTo>
                    <a:pt x="3077112" y="138378"/>
                  </a:lnTo>
                  <a:lnTo>
                    <a:pt x="3027647" y="124683"/>
                  </a:lnTo>
                  <a:lnTo>
                    <a:pt x="2977378" y="111649"/>
                  </a:lnTo>
                  <a:lnTo>
                    <a:pt x="2926335" y="99286"/>
                  </a:lnTo>
                  <a:lnTo>
                    <a:pt x="2874549" y="87602"/>
                  </a:lnTo>
                  <a:lnTo>
                    <a:pt x="2822050" y="76606"/>
                  </a:lnTo>
                  <a:lnTo>
                    <a:pt x="2768869" y="66308"/>
                  </a:lnTo>
                  <a:lnTo>
                    <a:pt x="2715036" y="56716"/>
                  </a:lnTo>
                  <a:lnTo>
                    <a:pt x="2660582" y="47839"/>
                  </a:lnTo>
                  <a:lnTo>
                    <a:pt x="2605539" y="39687"/>
                  </a:lnTo>
                  <a:lnTo>
                    <a:pt x="2549935" y="32268"/>
                  </a:lnTo>
                  <a:lnTo>
                    <a:pt x="2493803" y="25592"/>
                  </a:lnTo>
                  <a:lnTo>
                    <a:pt x="2437173" y="19668"/>
                  </a:lnTo>
                  <a:lnTo>
                    <a:pt x="2380074" y="14504"/>
                  </a:lnTo>
                  <a:lnTo>
                    <a:pt x="2322539" y="10110"/>
                  </a:lnTo>
                  <a:lnTo>
                    <a:pt x="2264597" y="6494"/>
                  </a:lnTo>
                  <a:lnTo>
                    <a:pt x="2206280" y="3666"/>
                  </a:lnTo>
                  <a:lnTo>
                    <a:pt x="2147617" y="1635"/>
                  </a:lnTo>
                  <a:lnTo>
                    <a:pt x="2088639" y="410"/>
                  </a:lnTo>
                  <a:lnTo>
                    <a:pt x="2029378" y="0"/>
                  </a:lnTo>
                  <a:lnTo>
                    <a:pt x="2030661" y="838200"/>
                  </a:lnTo>
                </a:path>
                <a:path w="4058920" h="1924050">
                  <a:moveTo>
                    <a:pt x="2030661" y="838200"/>
                  </a:moveTo>
                  <a:lnTo>
                    <a:pt x="2618150" y="1882355"/>
                  </a:lnTo>
                  <a:lnTo>
                    <a:pt x="2683248" y="1872431"/>
                  </a:lnTo>
                  <a:lnTo>
                    <a:pt x="2747266" y="1861530"/>
                  </a:lnTo>
                  <a:lnTo>
                    <a:pt x="2810170" y="1849674"/>
                  </a:lnTo>
                  <a:lnTo>
                    <a:pt x="2871929" y="1836883"/>
                  </a:lnTo>
                  <a:lnTo>
                    <a:pt x="2932509" y="1823178"/>
                  </a:lnTo>
                  <a:lnTo>
                    <a:pt x="2991878" y="1808580"/>
                  </a:lnTo>
                  <a:lnTo>
                    <a:pt x="3050004" y="1793109"/>
                  </a:lnTo>
                  <a:lnTo>
                    <a:pt x="3106854" y="1776787"/>
                  </a:lnTo>
                  <a:lnTo>
                    <a:pt x="3162395" y="1759634"/>
                  </a:lnTo>
                  <a:lnTo>
                    <a:pt x="3216596" y="1741671"/>
                  </a:lnTo>
                  <a:lnTo>
                    <a:pt x="3269422" y="1722918"/>
                  </a:lnTo>
                  <a:lnTo>
                    <a:pt x="3320843" y="1703398"/>
                  </a:lnTo>
                  <a:lnTo>
                    <a:pt x="3370825" y="1683130"/>
                  </a:lnTo>
                  <a:lnTo>
                    <a:pt x="3419335" y="1662135"/>
                  </a:lnTo>
                  <a:lnTo>
                    <a:pt x="3466342" y="1640433"/>
                  </a:lnTo>
                  <a:lnTo>
                    <a:pt x="3511813" y="1618047"/>
                  </a:lnTo>
                  <a:lnTo>
                    <a:pt x="3555714" y="1594996"/>
                  </a:lnTo>
                  <a:lnTo>
                    <a:pt x="3598015" y="1571302"/>
                  </a:lnTo>
                  <a:lnTo>
                    <a:pt x="3638681" y="1546985"/>
                  </a:lnTo>
                  <a:lnTo>
                    <a:pt x="3677681" y="1522066"/>
                  </a:lnTo>
                  <a:lnTo>
                    <a:pt x="3714982" y="1496565"/>
                  </a:lnTo>
                  <a:lnTo>
                    <a:pt x="3750551" y="1470504"/>
                  </a:lnTo>
                  <a:lnTo>
                    <a:pt x="3784356" y="1443904"/>
                  </a:lnTo>
                  <a:lnTo>
                    <a:pt x="3816365" y="1416784"/>
                  </a:lnTo>
                  <a:lnTo>
                    <a:pt x="3846544" y="1389167"/>
                  </a:lnTo>
                  <a:lnTo>
                    <a:pt x="3874861" y="1361072"/>
                  </a:lnTo>
                  <a:lnTo>
                    <a:pt x="3901285" y="1332521"/>
                  </a:lnTo>
                  <a:lnTo>
                    <a:pt x="3948318" y="1274132"/>
                  </a:lnTo>
                  <a:lnTo>
                    <a:pt x="3987383" y="1214167"/>
                  </a:lnTo>
                  <a:lnTo>
                    <a:pt x="4018221" y="1152793"/>
                  </a:lnTo>
                  <a:lnTo>
                    <a:pt x="4040570" y="1090174"/>
                  </a:lnTo>
                  <a:lnTo>
                    <a:pt x="4054171" y="1026479"/>
                  </a:lnTo>
                  <a:lnTo>
                    <a:pt x="4058762" y="961872"/>
                  </a:lnTo>
                  <a:lnTo>
                    <a:pt x="4056627" y="917768"/>
                  </a:lnTo>
                  <a:lnTo>
                    <a:pt x="4050246" y="873849"/>
                  </a:lnTo>
                  <a:lnTo>
                    <a:pt x="4039650" y="830181"/>
                  </a:lnTo>
                  <a:lnTo>
                    <a:pt x="4024874" y="786832"/>
                  </a:lnTo>
                  <a:lnTo>
                    <a:pt x="4005949" y="743869"/>
                  </a:lnTo>
                  <a:lnTo>
                    <a:pt x="3982910" y="701360"/>
                  </a:lnTo>
                  <a:lnTo>
                    <a:pt x="3955789" y="659372"/>
                  </a:lnTo>
                  <a:lnTo>
                    <a:pt x="3924619" y="617972"/>
                  </a:lnTo>
                  <a:lnTo>
                    <a:pt x="3889434" y="577229"/>
                  </a:lnTo>
                  <a:lnTo>
                    <a:pt x="3850266" y="537210"/>
                  </a:lnTo>
                  <a:lnTo>
                    <a:pt x="2030661" y="838200"/>
                  </a:lnTo>
                </a:path>
                <a:path w="4058920" h="1924050">
                  <a:moveTo>
                    <a:pt x="2030661" y="838200"/>
                  </a:moveTo>
                  <a:lnTo>
                    <a:pt x="54568" y="1183424"/>
                  </a:lnTo>
                  <a:lnTo>
                    <a:pt x="69855" y="1212064"/>
                  </a:lnTo>
                  <a:lnTo>
                    <a:pt x="86905" y="1240323"/>
                  </a:lnTo>
                  <a:lnTo>
                    <a:pt x="126160" y="1295650"/>
                  </a:lnTo>
                  <a:lnTo>
                    <a:pt x="172074" y="1349308"/>
                  </a:lnTo>
                  <a:lnTo>
                    <a:pt x="224391" y="1401202"/>
                  </a:lnTo>
                  <a:lnTo>
                    <a:pt x="282853" y="1451233"/>
                  </a:lnTo>
                  <a:lnTo>
                    <a:pt x="314307" y="1475520"/>
                  </a:lnTo>
                  <a:lnTo>
                    <a:pt x="347201" y="1499306"/>
                  </a:lnTo>
                  <a:lnTo>
                    <a:pt x="381502" y="1522578"/>
                  </a:lnTo>
                  <a:lnTo>
                    <a:pt x="417178" y="1545324"/>
                  </a:lnTo>
                  <a:lnTo>
                    <a:pt x="454197" y="1567532"/>
                  </a:lnTo>
                  <a:lnTo>
                    <a:pt x="492526" y="1589190"/>
                  </a:lnTo>
                  <a:lnTo>
                    <a:pt x="532134" y="1610286"/>
                  </a:lnTo>
                  <a:lnTo>
                    <a:pt x="572988" y="1630808"/>
                  </a:lnTo>
                  <a:lnTo>
                    <a:pt x="615056" y="1650743"/>
                  </a:lnTo>
                  <a:lnTo>
                    <a:pt x="658306" y="1670080"/>
                  </a:lnTo>
                  <a:lnTo>
                    <a:pt x="702705" y="1688807"/>
                  </a:lnTo>
                  <a:lnTo>
                    <a:pt x="748221" y="1706912"/>
                  </a:lnTo>
                  <a:lnTo>
                    <a:pt x="794823" y="1724381"/>
                  </a:lnTo>
                  <a:lnTo>
                    <a:pt x="842478" y="1741205"/>
                  </a:lnTo>
                  <a:lnTo>
                    <a:pt x="891153" y="1757369"/>
                  </a:lnTo>
                  <a:lnTo>
                    <a:pt x="940816" y="1772863"/>
                  </a:lnTo>
                  <a:lnTo>
                    <a:pt x="991436" y="1787674"/>
                  </a:lnTo>
                  <a:lnTo>
                    <a:pt x="1042980" y="1801790"/>
                  </a:lnTo>
                  <a:lnTo>
                    <a:pt x="1095415" y="1815199"/>
                  </a:lnTo>
                  <a:lnTo>
                    <a:pt x="1148710" y="1827888"/>
                  </a:lnTo>
                  <a:lnTo>
                    <a:pt x="1202833" y="1839847"/>
                  </a:lnTo>
                  <a:lnTo>
                    <a:pt x="1257750" y="1851062"/>
                  </a:lnTo>
                  <a:lnTo>
                    <a:pt x="1313431" y="1861523"/>
                  </a:lnTo>
                  <a:lnTo>
                    <a:pt x="1369842" y="1871215"/>
                  </a:lnTo>
                  <a:lnTo>
                    <a:pt x="1426952" y="1880128"/>
                  </a:lnTo>
                  <a:lnTo>
                    <a:pt x="1484728" y="1888250"/>
                  </a:lnTo>
                  <a:lnTo>
                    <a:pt x="1543138" y="1895568"/>
                  </a:lnTo>
                  <a:lnTo>
                    <a:pt x="1602150" y="1902070"/>
                  </a:lnTo>
                  <a:lnTo>
                    <a:pt x="1661731" y="1907745"/>
                  </a:lnTo>
                  <a:lnTo>
                    <a:pt x="1721850" y="1912579"/>
                  </a:lnTo>
                  <a:lnTo>
                    <a:pt x="1782474" y="1916562"/>
                  </a:lnTo>
                  <a:lnTo>
                    <a:pt x="1843571" y="1919681"/>
                  </a:lnTo>
                  <a:lnTo>
                    <a:pt x="1905109" y="1921923"/>
                  </a:lnTo>
                  <a:lnTo>
                    <a:pt x="1967056" y="1923278"/>
                  </a:lnTo>
                  <a:lnTo>
                    <a:pt x="2029378" y="1923732"/>
                  </a:lnTo>
                  <a:lnTo>
                    <a:pt x="2079221" y="1923442"/>
                  </a:lnTo>
                  <a:lnTo>
                    <a:pt x="2128997" y="1922572"/>
                  </a:lnTo>
                  <a:lnTo>
                    <a:pt x="2178683" y="1921125"/>
                  </a:lnTo>
                  <a:lnTo>
                    <a:pt x="2228256" y="1919101"/>
                  </a:lnTo>
                  <a:lnTo>
                    <a:pt x="2277696" y="1916502"/>
                  </a:lnTo>
                  <a:lnTo>
                    <a:pt x="2326979" y="1913331"/>
                  </a:lnTo>
                  <a:lnTo>
                    <a:pt x="2376083" y="1909588"/>
                  </a:lnTo>
                  <a:lnTo>
                    <a:pt x="2424987" y="1905275"/>
                  </a:lnTo>
                  <a:lnTo>
                    <a:pt x="2473668" y="1900393"/>
                  </a:lnTo>
                  <a:lnTo>
                    <a:pt x="2522103" y="1894945"/>
                  </a:lnTo>
                  <a:lnTo>
                    <a:pt x="2570271" y="1888932"/>
                  </a:lnTo>
                  <a:lnTo>
                    <a:pt x="2618150" y="1882355"/>
                  </a:lnTo>
                  <a:lnTo>
                    <a:pt x="2030661" y="838200"/>
                  </a:lnTo>
                </a:path>
                <a:path w="4058920" h="1924050">
                  <a:moveTo>
                    <a:pt x="2030661" y="838200"/>
                  </a:moveTo>
                  <a:lnTo>
                    <a:pt x="1996193" y="126"/>
                  </a:lnTo>
                  <a:lnTo>
                    <a:pt x="1932929" y="1086"/>
                  </a:lnTo>
                  <a:lnTo>
                    <a:pt x="1870149" y="2969"/>
                  </a:lnTo>
                  <a:lnTo>
                    <a:pt x="1807883" y="5763"/>
                  </a:lnTo>
                  <a:lnTo>
                    <a:pt x="1746161" y="9452"/>
                  </a:lnTo>
                  <a:lnTo>
                    <a:pt x="1685011" y="14024"/>
                  </a:lnTo>
                  <a:lnTo>
                    <a:pt x="1624463" y="19463"/>
                  </a:lnTo>
                  <a:lnTo>
                    <a:pt x="1564547" y="25755"/>
                  </a:lnTo>
                  <a:lnTo>
                    <a:pt x="1505293" y="32886"/>
                  </a:lnTo>
                  <a:lnTo>
                    <a:pt x="1446729" y="40842"/>
                  </a:lnTo>
                  <a:lnTo>
                    <a:pt x="1388885" y="49609"/>
                  </a:lnTo>
                  <a:lnTo>
                    <a:pt x="1331791" y="59172"/>
                  </a:lnTo>
                  <a:lnTo>
                    <a:pt x="1275476" y="69518"/>
                  </a:lnTo>
                  <a:lnTo>
                    <a:pt x="1219969" y="80632"/>
                  </a:lnTo>
                  <a:lnTo>
                    <a:pt x="1165301" y="92499"/>
                  </a:lnTo>
                  <a:lnTo>
                    <a:pt x="1111499" y="105107"/>
                  </a:lnTo>
                  <a:lnTo>
                    <a:pt x="1058595" y="118440"/>
                  </a:lnTo>
                  <a:lnTo>
                    <a:pt x="1006618" y="132484"/>
                  </a:lnTo>
                  <a:lnTo>
                    <a:pt x="955596" y="147226"/>
                  </a:lnTo>
                  <a:lnTo>
                    <a:pt x="905559" y="162650"/>
                  </a:lnTo>
                  <a:lnTo>
                    <a:pt x="856537" y="178743"/>
                  </a:lnTo>
                  <a:lnTo>
                    <a:pt x="808560" y="195491"/>
                  </a:lnTo>
                  <a:lnTo>
                    <a:pt x="761656" y="212879"/>
                  </a:lnTo>
                  <a:lnTo>
                    <a:pt x="715856" y="230894"/>
                  </a:lnTo>
                  <a:lnTo>
                    <a:pt x="671188" y="249520"/>
                  </a:lnTo>
                  <a:lnTo>
                    <a:pt x="627683" y="268744"/>
                  </a:lnTo>
                  <a:lnTo>
                    <a:pt x="585369" y="288551"/>
                  </a:lnTo>
                  <a:lnTo>
                    <a:pt x="544276" y="308928"/>
                  </a:lnTo>
                  <a:lnTo>
                    <a:pt x="504433" y="329861"/>
                  </a:lnTo>
                  <a:lnTo>
                    <a:pt x="465871" y="351334"/>
                  </a:lnTo>
                  <a:lnTo>
                    <a:pt x="428618" y="373334"/>
                  </a:lnTo>
                  <a:lnTo>
                    <a:pt x="392704" y="395846"/>
                  </a:lnTo>
                  <a:lnTo>
                    <a:pt x="358159" y="418857"/>
                  </a:lnTo>
                  <a:lnTo>
                    <a:pt x="325011" y="442352"/>
                  </a:lnTo>
                  <a:lnTo>
                    <a:pt x="293291" y="466317"/>
                  </a:lnTo>
                  <a:lnTo>
                    <a:pt x="263028" y="490738"/>
                  </a:lnTo>
                  <a:lnTo>
                    <a:pt x="206989" y="540890"/>
                  </a:lnTo>
                  <a:lnTo>
                    <a:pt x="157132" y="592695"/>
                  </a:lnTo>
                  <a:lnTo>
                    <a:pt x="113691" y="646040"/>
                  </a:lnTo>
                  <a:lnTo>
                    <a:pt x="76903" y="700810"/>
                  </a:lnTo>
                  <a:lnTo>
                    <a:pt x="47002" y="756892"/>
                  </a:lnTo>
                  <a:lnTo>
                    <a:pt x="24226" y="814172"/>
                  </a:lnTo>
                  <a:lnTo>
                    <a:pt x="8810" y="872538"/>
                  </a:lnTo>
                  <a:lnTo>
                    <a:pt x="988" y="931875"/>
                  </a:lnTo>
                  <a:lnTo>
                    <a:pt x="0" y="961872"/>
                  </a:lnTo>
                  <a:lnTo>
                    <a:pt x="2194" y="1006590"/>
                  </a:lnTo>
                  <a:lnTo>
                    <a:pt x="8766" y="1051175"/>
                  </a:lnTo>
                  <a:lnTo>
                    <a:pt x="19697" y="1095556"/>
                  </a:lnTo>
                  <a:lnTo>
                    <a:pt x="34970" y="1139663"/>
                  </a:lnTo>
                  <a:lnTo>
                    <a:pt x="54568" y="1183424"/>
                  </a:lnTo>
                  <a:lnTo>
                    <a:pt x="2030661" y="838200"/>
                  </a:lnTo>
                </a:path>
                <a:path w="4058920" h="1924050">
                  <a:moveTo>
                    <a:pt x="2030661" y="838200"/>
                  </a:moveTo>
                  <a:lnTo>
                    <a:pt x="2015383" y="25"/>
                  </a:lnTo>
                  <a:lnTo>
                    <a:pt x="2008995" y="50"/>
                  </a:lnTo>
                  <a:lnTo>
                    <a:pt x="2002594" y="76"/>
                  </a:lnTo>
                  <a:lnTo>
                    <a:pt x="1996193" y="126"/>
                  </a:lnTo>
                  <a:lnTo>
                    <a:pt x="2030661" y="838200"/>
                  </a:lnTo>
                </a:path>
                <a:path w="4058920" h="1924050">
                  <a:moveTo>
                    <a:pt x="2030661" y="838200"/>
                  </a:moveTo>
                  <a:lnTo>
                    <a:pt x="2029378" y="0"/>
                  </a:lnTo>
                  <a:lnTo>
                    <a:pt x="2024717" y="0"/>
                  </a:lnTo>
                  <a:lnTo>
                    <a:pt x="2020044" y="12"/>
                  </a:lnTo>
                  <a:lnTo>
                    <a:pt x="2015383" y="25"/>
                  </a:lnTo>
                  <a:lnTo>
                    <a:pt x="2030661" y="838200"/>
                  </a:lnTo>
                </a:path>
              </a:pathLst>
            </a:custGeom>
            <a:ln w="253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589822" y="3090583"/>
              <a:ext cx="1854835" cy="1231900"/>
            </a:xfrm>
            <a:custGeom>
              <a:avLst/>
              <a:gdLst/>
              <a:ahLst/>
              <a:cxnLst/>
              <a:rect l="l" t="t" r="r" b="b"/>
              <a:pathLst>
                <a:path w="1854834" h="1231900">
                  <a:moveTo>
                    <a:pt x="0" y="0"/>
                  </a:moveTo>
                  <a:lnTo>
                    <a:pt x="0" y="393496"/>
                  </a:lnTo>
                  <a:lnTo>
                    <a:pt x="1282" y="1231696"/>
                  </a:lnTo>
                  <a:lnTo>
                    <a:pt x="1308" y="803109"/>
                  </a:lnTo>
                  <a:lnTo>
                    <a:pt x="0" y="0"/>
                  </a:lnTo>
                  <a:close/>
                </a:path>
                <a:path w="1854834" h="1231900">
                  <a:moveTo>
                    <a:pt x="1854733" y="514388"/>
                  </a:moveTo>
                  <a:lnTo>
                    <a:pt x="1308" y="803109"/>
                  </a:lnTo>
                  <a:lnTo>
                    <a:pt x="1282" y="1231696"/>
                  </a:lnTo>
                  <a:lnTo>
                    <a:pt x="1820887" y="930706"/>
                  </a:lnTo>
                  <a:lnTo>
                    <a:pt x="1854733" y="514388"/>
                  </a:lnTo>
                  <a:close/>
                </a:path>
              </a:pathLst>
            </a:custGeom>
            <a:solidFill>
              <a:srgbClr val="222F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8589822" y="3090583"/>
              <a:ext cx="1854835" cy="1231900"/>
            </a:xfrm>
            <a:custGeom>
              <a:avLst/>
              <a:gdLst/>
              <a:ahLst/>
              <a:cxnLst/>
              <a:rect l="l" t="t" r="r" b="b"/>
              <a:pathLst>
                <a:path w="1854834" h="1231900">
                  <a:moveTo>
                    <a:pt x="1308" y="803109"/>
                  </a:moveTo>
                  <a:lnTo>
                    <a:pt x="1854733" y="514388"/>
                  </a:lnTo>
                  <a:lnTo>
                    <a:pt x="1820887" y="930706"/>
                  </a:lnTo>
                  <a:lnTo>
                    <a:pt x="1282" y="1231696"/>
                  </a:lnTo>
                </a:path>
                <a:path w="1854834" h="1231900">
                  <a:moveTo>
                    <a:pt x="1308" y="803109"/>
                  </a:moveTo>
                  <a:lnTo>
                    <a:pt x="0" y="0"/>
                  </a:lnTo>
                  <a:lnTo>
                    <a:pt x="0" y="393496"/>
                  </a:lnTo>
                  <a:lnTo>
                    <a:pt x="1282" y="1231696"/>
                  </a:lnTo>
                </a:path>
              </a:pathLst>
            </a:custGeom>
            <a:ln w="253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8591105" y="3604971"/>
              <a:ext cx="1853564" cy="1761489"/>
            </a:xfrm>
            <a:custGeom>
              <a:avLst/>
              <a:gdLst/>
              <a:ahLst/>
              <a:cxnLst/>
              <a:rect l="l" t="t" r="r" b="b"/>
              <a:pathLst>
                <a:path w="1853565" h="1761489">
                  <a:moveTo>
                    <a:pt x="233264" y="678723"/>
                  </a:moveTo>
                  <a:lnTo>
                    <a:pt x="0" y="717308"/>
                  </a:lnTo>
                  <a:lnTo>
                    <a:pt x="587489" y="1761464"/>
                  </a:lnTo>
                  <a:lnTo>
                    <a:pt x="601306" y="1294129"/>
                  </a:lnTo>
                  <a:lnTo>
                    <a:pt x="233264" y="678723"/>
                  </a:lnTo>
                  <a:close/>
                </a:path>
                <a:path w="1853565" h="1761489">
                  <a:moveTo>
                    <a:pt x="25" y="288721"/>
                  </a:moveTo>
                  <a:lnTo>
                    <a:pt x="0" y="717308"/>
                  </a:lnTo>
                  <a:lnTo>
                    <a:pt x="233264" y="678723"/>
                  </a:lnTo>
                  <a:lnTo>
                    <a:pt x="25" y="288721"/>
                  </a:lnTo>
                  <a:close/>
                </a:path>
                <a:path w="1853565" h="1761489">
                  <a:moveTo>
                    <a:pt x="1853450" y="0"/>
                  </a:moveTo>
                  <a:lnTo>
                    <a:pt x="25" y="288721"/>
                  </a:lnTo>
                  <a:lnTo>
                    <a:pt x="233264" y="678723"/>
                  </a:lnTo>
                  <a:lnTo>
                    <a:pt x="1819605" y="416318"/>
                  </a:lnTo>
                  <a:lnTo>
                    <a:pt x="1853450" y="0"/>
                  </a:lnTo>
                  <a:close/>
                </a:path>
              </a:pathLst>
            </a:custGeom>
            <a:solidFill>
              <a:srgbClr val="2837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8591105" y="3604971"/>
              <a:ext cx="1853564" cy="1761489"/>
            </a:xfrm>
            <a:custGeom>
              <a:avLst/>
              <a:gdLst/>
              <a:ahLst/>
              <a:cxnLst/>
              <a:rect l="l" t="t" r="r" b="b"/>
              <a:pathLst>
                <a:path w="1853565" h="1761489">
                  <a:moveTo>
                    <a:pt x="25" y="288721"/>
                  </a:moveTo>
                  <a:lnTo>
                    <a:pt x="601306" y="1294129"/>
                  </a:lnTo>
                  <a:lnTo>
                    <a:pt x="587489" y="1761464"/>
                  </a:lnTo>
                  <a:lnTo>
                    <a:pt x="0" y="717308"/>
                  </a:lnTo>
                </a:path>
                <a:path w="1853565" h="1761489">
                  <a:moveTo>
                    <a:pt x="25" y="288721"/>
                  </a:moveTo>
                  <a:lnTo>
                    <a:pt x="1853450" y="0"/>
                  </a:lnTo>
                  <a:lnTo>
                    <a:pt x="1819605" y="416318"/>
                  </a:lnTo>
                  <a:lnTo>
                    <a:pt x="0" y="717308"/>
                  </a:lnTo>
                </a:path>
              </a:pathLst>
            </a:custGeom>
            <a:ln w="253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574937" y="3893692"/>
              <a:ext cx="2617470" cy="1473200"/>
            </a:xfrm>
            <a:custGeom>
              <a:avLst/>
              <a:gdLst/>
              <a:ahLst/>
              <a:cxnLst/>
              <a:rect l="l" t="t" r="r" b="b"/>
              <a:pathLst>
                <a:path w="2617470" h="1473200">
                  <a:moveTo>
                    <a:pt x="2016193" y="0"/>
                  </a:moveTo>
                  <a:lnTo>
                    <a:pt x="2016168" y="428586"/>
                  </a:lnTo>
                  <a:lnTo>
                    <a:pt x="2603657" y="1472742"/>
                  </a:lnTo>
                  <a:lnTo>
                    <a:pt x="2617475" y="1005408"/>
                  </a:lnTo>
                  <a:lnTo>
                    <a:pt x="2016193" y="0"/>
                  </a:lnTo>
                  <a:close/>
                </a:path>
                <a:path w="2617470" h="1473200">
                  <a:moveTo>
                    <a:pt x="2016193" y="0"/>
                  </a:moveTo>
                  <a:lnTo>
                    <a:pt x="0" y="331825"/>
                  </a:lnTo>
                  <a:lnTo>
                    <a:pt x="40074" y="773810"/>
                  </a:lnTo>
                  <a:lnTo>
                    <a:pt x="2016168" y="428586"/>
                  </a:lnTo>
                  <a:lnTo>
                    <a:pt x="2016193" y="0"/>
                  </a:lnTo>
                  <a:close/>
                </a:path>
              </a:pathLst>
            </a:custGeom>
            <a:solidFill>
              <a:srgbClr val="2C3C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6574937" y="3893692"/>
              <a:ext cx="2617470" cy="1473200"/>
            </a:xfrm>
            <a:custGeom>
              <a:avLst/>
              <a:gdLst/>
              <a:ahLst/>
              <a:cxnLst/>
              <a:rect l="l" t="t" r="r" b="b"/>
              <a:pathLst>
                <a:path w="2617470" h="1473200">
                  <a:moveTo>
                    <a:pt x="2016193" y="0"/>
                  </a:moveTo>
                  <a:lnTo>
                    <a:pt x="0" y="331825"/>
                  </a:lnTo>
                  <a:lnTo>
                    <a:pt x="40074" y="773810"/>
                  </a:lnTo>
                  <a:lnTo>
                    <a:pt x="2016168" y="428586"/>
                  </a:lnTo>
                </a:path>
                <a:path w="2617470" h="1473200">
                  <a:moveTo>
                    <a:pt x="2016193" y="0"/>
                  </a:moveTo>
                  <a:lnTo>
                    <a:pt x="2617475" y="1005408"/>
                  </a:lnTo>
                  <a:lnTo>
                    <a:pt x="2603657" y="1472742"/>
                  </a:lnTo>
                  <a:lnTo>
                    <a:pt x="2016168" y="428586"/>
                  </a:lnTo>
                </a:path>
              </a:pathLst>
            </a:custGeom>
            <a:ln w="253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6574937" y="3090697"/>
              <a:ext cx="2016760" cy="1577340"/>
            </a:xfrm>
            <a:custGeom>
              <a:avLst/>
              <a:gdLst/>
              <a:ahLst/>
              <a:cxnLst/>
              <a:rect l="l" t="t" r="r" b="b"/>
              <a:pathLst>
                <a:path w="2016759" h="1577339">
                  <a:moveTo>
                    <a:pt x="1998660" y="805881"/>
                  </a:moveTo>
                  <a:lnTo>
                    <a:pt x="0" y="1134821"/>
                  </a:lnTo>
                  <a:lnTo>
                    <a:pt x="40074" y="1576806"/>
                  </a:lnTo>
                  <a:lnTo>
                    <a:pt x="2016168" y="1231582"/>
                  </a:lnTo>
                  <a:lnTo>
                    <a:pt x="1998660" y="805881"/>
                  </a:lnTo>
                  <a:close/>
                </a:path>
                <a:path w="2016759" h="1577339">
                  <a:moveTo>
                    <a:pt x="2016193" y="802995"/>
                  </a:moveTo>
                  <a:lnTo>
                    <a:pt x="1998660" y="805881"/>
                  </a:lnTo>
                  <a:lnTo>
                    <a:pt x="2016168" y="1231582"/>
                  </a:lnTo>
                  <a:lnTo>
                    <a:pt x="2016193" y="802995"/>
                  </a:lnTo>
                  <a:close/>
                </a:path>
                <a:path w="2016759" h="1577339">
                  <a:moveTo>
                    <a:pt x="1981141" y="0"/>
                  </a:moveTo>
                  <a:lnTo>
                    <a:pt x="1981700" y="393509"/>
                  </a:lnTo>
                  <a:lnTo>
                    <a:pt x="1998541" y="802995"/>
                  </a:lnTo>
                  <a:lnTo>
                    <a:pt x="1998660" y="805881"/>
                  </a:lnTo>
                  <a:lnTo>
                    <a:pt x="2016193" y="802995"/>
                  </a:lnTo>
                  <a:lnTo>
                    <a:pt x="1981141" y="0"/>
                  </a:lnTo>
                  <a:close/>
                </a:path>
              </a:pathLst>
            </a:custGeom>
            <a:solidFill>
              <a:srgbClr val="47527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6574937" y="3090697"/>
              <a:ext cx="2016760" cy="1577340"/>
            </a:xfrm>
            <a:custGeom>
              <a:avLst/>
              <a:gdLst/>
              <a:ahLst/>
              <a:cxnLst/>
              <a:rect l="l" t="t" r="r" b="b"/>
              <a:pathLst>
                <a:path w="2016759" h="1577339">
                  <a:moveTo>
                    <a:pt x="2016193" y="802995"/>
                  </a:moveTo>
                  <a:lnTo>
                    <a:pt x="1981141" y="0"/>
                  </a:lnTo>
                  <a:lnTo>
                    <a:pt x="1981700" y="393509"/>
                  </a:lnTo>
                  <a:lnTo>
                    <a:pt x="2016168" y="1231582"/>
                  </a:lnTo>
                </a:path>
                <a:path w="2016759" h="1577339">
                  <a:moveTo>
                    <a:pt x="2016193" y="802995"/>
                  </a:moveTo>
                  <a:lnTo>
                    <a:pt x="0" y="1134821"/>
                  </a:lnTo>
                  <a:lnTo>
                    <a:pt x="40074" y="1576806"/>
                  </a:lnTo>
                  <a:lnTo>
                    <a:pt x="2016168" y="1231582"/>
                  </a:lnTo>
                </a:path>
              </a:pathLst>
            </a:custGeom>
            <a:ln w="253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07782" y="3077883"/>
              <a:ext cx="4164078" cy="2329929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8912292" y="3187484"/>
            <a:ext cx="5270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8590" marR="5080" indent="-136525">
              <a:lnSpc>
                <a:spcPct val="100000"/>
              </a:lnSpc>
              <a:spcBef>
                <a:spcPts val="100"/>
              </a:spcBef>
            </a:pPr>
            <a:r>
              <a:rPr sz="900" b="1" spc="-10" dirty="0">
                <a:latin typeface="Times New Roman"/>
                <a:cs typeface="Times New Roman"/>
              </a:rPr>
              <a:t>completed </a:t>
            </a:r>
            <a:r>
              <a:rPr sz="900" b="1" spc="-25" dirty="0">
                <a:latin typeface="Times New Roman"/>
                <a:cs typeface="Times New Roman"/>
              </a:rPr>
              <a:t>20%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9793710" y="4275925"/>
            <a:ext cx="2984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290" marR="5080" indent="-22225">
              <a:lnSpc>
                <a:spcPct val="100000"/>
              </a:lnSpc>
              <a:spcBef>
                <a:spcPts val="100"/>
              </a:spcBef>
            </a:pPr>
            <a:r>
              <a:rPr sz="900" b="1" spc="-10" dirty="0">
                <a:latin typeface="Times New Roman"/>
                <a:cs typeface="Times New Roman"/>
              </a:rPr>
              <a:t>failed </a:t>
            </a:r>
            <a:r>
              <a:rPr sz="900" b="1" spc="-25" dirty="0">
                <a:latin typeface="Times New Roman"/>
                <a:cs typeface="Times New Roman"/>
              </a:rPr>
              <a:t>26%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959106" y="4321099"/>
            <a:ext cx="5581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4465" marR="5080" indent="-152400">
              <a:lnSpc>
                <a:spcPct val="100000"/>
              </a:lnSpc>
              <a:spcBef>
                <a:spcPts val="100"/>
              </a:spcBef>
            </a:pPr>
            <a:r>
              <a:rPr sz="900" b="1" spc="-10" dirty="0">
                <a:latin typeface="Times New Roman"/>
                <a:cs typeface="Times New Roman"/>
              </a:rPr>
              <a:t>incomplete </a:t>
            </a:r>
            <a:r>
              <a:rPr sz="900" b="1" spc="-25" dirty="0">
                <a:latin typeface="Times New Roman"/>
                <a:cs typeface="Times New Roman"/>
              </a:rPr>
              <a:t>24%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635472" y="3137128"/>
            <a:ext cx="4095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0170" marR="5080" indent="-78105">
              <a:lnSpc>
                <a:spcPct val="100000"/>
              </a:lnSpc>
              <a:spcBef>
                <a:spcPts val="100"/>
              </a:spcBef>
            </a:pPr>
            <a:r>
              <a:rPr sz="900" b="1" dirty="0">
                <a:latin typeface="Times New Roman"/>
                <a:cs typeface="Times New Roman"/>
              </a:rPr>
              <a:t>On</a:t>
            </a:r>
            <a:r>
              <a:rPr sz="900" b="1" spc="-5" dirty="0">
                <a:latin typeface="Times New Roman"/>
                <a:cs typeface="Times New Roman"/>
              </a:rPr>
              <a:t> </a:t>
            </a:r>
            <a:r>
              <a:rPr sz="900" b="1" spc="-20" dirty="0">
                <a:latin typeface="Times New Roman"/>
                <a:cs typeface="Times New Roman"/>
              </a:rPr>
              <a:t>Call </a:t>
            </a:r>
            <a:r>
              <a:rPr sz="900" b="1" spc="-25" dirty="0">
                <a:latin typeface="Times New Roman"/>
                <a:cs typeface="Times New Roman"/>
              </a:rPr>
              <a:t>30%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8395085" y="2675296"/>
            <a:ext cx="41973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3825" marR="5080" indent="-111760">
              <a:lnSpc>
                <a:spcPct val="100000"/>
              </a:lnSpc>
              <a:spcBef>
                <a:spcPts val="100"/>
              </a:spcBef>
            </a:pPr>
            <a:r>
              <a:rPr sz="900" b="1" spc="-10" dirty="0">
                <a:latin typeface="Times New Roman"/>
                <a:cs typeface="Times New Roman"/>
              </a:rPr>
              <a:t>pending </a:t>
            </a:r>
            <a:r>
              <a:rPr sz="900" b="1" spc="-25" dirty="0">
                <a:latin typeface="Times New Roman"/>
                <a:cs typeface="Times New Roman"/>
              </a:rPr>
              <a:t>0%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8324282" y="3188817"/>
            <a:ext cx="3683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7790" marR="5080" indent="-85725">
              <a:lnSpc>
                <a:spcPct val="100000"/>
              </a:lnSpc>
              <a:spcBef>
                <a:spcPts val="100"/>
              </a:spcBef>
            </a:pPr>
            <a:r>
              <a:rPr sz="900" b="1" spc="-10" dirty="0">
                <a:latin typeface="Times New Roman"/>
                <a:cs typeface="Times New Roman"/>
              </a:rPr>
              <a:t>started </a:t>
            </a:r>
            <a:r>
              <a:rPr sz="900" b="1" spc="-25" dirty="0">
                <a:latin typeface="Times New Roman"/>
                <a:cs typeface="Times New Roman"/>
              </a:rPr>
              <a:t>0%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7111374" y="1938947"/>
            <a:ext cx="294830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Black"/>
                <a:cs typeface="Arial Black"/>
              </a:rPr>
              <a:t>CHAT</a:t>
            </a:r>
            <a:r>
              <a:rPr sz="1400" spc="-35" dirty="0">
                <a:latin typeface="Arial Black"/>
                <a:cs typeface="Arial Black"/>
              </a:rPr>
              <a:t> </a:t>
            </a:r>
            <a:r>
              <a:rPr sz="1400" dirty="0">
                <a:latin typeface="Arial Black"/>
                <a:cs typeface="Arial Black"/>
              </a:rPr>
              <a:t>STATUS</a:t>
            </a:r>
            <a:r>
              <a:rPr sz="1400" spc="-35" dirty="0">
                <a:latin typeface="Arial Black"/>
                <a:cs typeface="Arial Black"/>
              </a:rPr>
              <a:t> </a:t>
            </a:r>
            <a:r>
              <a:rPr sz="1400" spc="-10" dirty="0">
                <a:latin typeface="Arial Black"/>
                <a:cs typeface="Arial Black"/>
              </a:rPr>
              <a:t>DISTRIBUTION</a:t>
            </a:r>
            <a:endParaRPr sz="1400">
              <a:latin typeface="Arial Black"/>
              <a:cs typeface="Arial Black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7033748" y="5956198"/>
            <a:ext cx="52705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10" dirty="0">
                <a:latin typeface="Times New Roman"/>
                <a:cs typeface="Times New Roman"/>
              </a:rPr>
              <a:t>completed</a:t>
            </a:r>
            <a:endParaRPr sz="900">
              <a:latin typeface="Times New Roman"/>
              <a:cs typeface="Times New Roman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6923589" y="5997867"/>
            <a:ext cx="90805" cy="90805"/>
            <a:chOff x="6923589" y="5997867"/>
            <a:chExt cx="90805" cy="90805"/>
          </a:xfrm>
        </p:grpSpPr>
        <p:sp>
          <p:nvSpPr>
            <p:cNvPr id="26" name="object 26"/>
            <p:cNvSpPr/>
            <p:nvPr/>
          </p:nvSpPr>
          <p:spPr>
            <a:xfrm>
              <a:off x="6936289" y="6010567"/>
              <a:ext cx="65405" cy="65405"/>
            </a:xfrm>
            <a:custGeom>
              <a:avLst/>
              <a:gdLst/>
              <a:ahLst/>
              <a:cxnLst/>
              <a:rect l="l" t="t" r="r" b="b"/>
              <a:pathLst>
                <a:path w="65404" h="65404">
                  <a:moveTo>
                    <a:pt x="64799" y="0"/>
                  </a:moveTo>
                  <a:lnTo>
                    <a:pt x="0" y="0"/>
                  </a:lnTo>
                  <a:lnTo>
                    <a:pt x="0" y="64795"/>
                  </a:lnTo>
                  <a:lnTo>
                    <a:pt x="64799" y="64795"/>
                  </a:lnTo>
                  <a:lnTo>
                    <a:pt x="64799" y="0"/>
                  </a:lnTo>
                  <a:close/>
                </a:path>
              </a:pathLst>
            </a:custGeom>
            <a:solidFill>
              <a:srgbClr val="374A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6936289" y="6010567"/>
              <a:ext cx="65405" cy="65405"/>
            </a:xfrm>
            <a:custGeom>
              <a:avLst/>
              <a:gdLst/>
              <a:ahLst/>
              <a:cxnLst/>
              <a:rect l="l" t="t" r="r" b="b"/>
              <a:pathLst>
                <a:path w="65404" h="65404">
                  <a:moveTo>
                    <a:pt x="0" y="0"/>
                  </a:moveTo>
                  <a:lnTo>
                    <a:pt x="64799" y="0"/>
                  </a:lnTo>
                  <a:lnTo>
                    <a:pt x="64799" y="64795"/>
                  </a:lnTo>
                  <a:lnTo>
                    <a:pt x="0" y="64795"/>
                  </a:lnTo>
                  <a:lnTo>
                    <a:pt x="0" y="0"/>
                  </a:lnTo>
                  <a:close/>
                </a:path>
              </a:pathLst>
            </a:custGeom>
            <a:ln w="253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7690764" y="5956198"/>
            <a:ext cx="29845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10" dirty="0">
                <a:latin typeface="Times New Roman"/>
                <a:cs typeface="Times New Roman"/>
              </a:rPr>
              <a:t>failed</a:t>
            </a:r>
            <a:endParaRPr sz="900">
              <a:latin typeface="Times New Roman"/>
              <a:cs typeface="Times New Roman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7580604" y="5997867"/>
            <a:ext cx="90805" cy="90805"/>
            <a:chOff x="7580604" y="5997867"/>
            <a:chExt cx="90805" cy="90805"/>
          </a:xfrm>
        </p:grpSpPr>
        <p:sp>
          <p:nvSpPr>
            <p:cNvPr id="30" name="object 30"/>
            <p:cNvSpPr/>
            <p:nvPr/>
          </p:nvSpPr>
          <p:spPr>
            <a:xfrm>
              <a:off x="7593304" y="6010567"/>
              <a:ext cx="65405" cy="65405"/>
            </a:xfrm>
            <a:custGeom>
              <a:avLst/>
              <a:gdLst/>
              <a:ahLst/>
              <a:cxnLst/>
              <a:rect l="l" t="t" r="r" b="b"/>
              <a:pathLst>
                <a:path w="65404" h="65404">
                  <a:moveTo>
                    <a:pt x="64799" y="0"/>
                  </a:moveTo>
                  <a:lnTo>
                    <a:pt x="0" y="0"/>
                  </a:lnTo>
                  <a:lnTo>
                    <a:pt x="0" y="64795"/>
                  </a:lnTo>
                  <a:lnTo>
                    <a:pt x="64799" y="64795"/>
                  </a:lnTo>
                  <a:lnTo>
                    <a:pt x="64799" y="0"/>
                  </a:lnTo>
                  <a:close/>
                </a:path>
              </a:pathLst>
            </a:custGeom>
            <a:solidFill>
              <a:srgbClr val="3E56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7593304" y="6010567"/>
              <a:ext cx="65405" cy="65405"/>
            </a:xfrm>
            <a:custGeom>
              <a:avLst/>
              <a:gdLst/>
              <a:ahLst/>
              <a:cxnLst/>
              <a:rect l="l" t="t" r="r" b="b"/>
              <a:pathLst>
                <a:path w="65404" h="65404">
                  <a:moveTo>
                    <a:pt x="0" y="0"/>
                  </a:moveTo>
                  <a:lnTo>
                    <a:pt x="64799" y="0"/>
                  </a:lnTo>
                  <a:lnTo>
                    <a:pt x="64799" y="64795"/>
                  </a:lnTo>
                  <a:lnTo>
                    <a:pt x="0" y="64795"/>
                  </a:lnTo>
                  <a:lnTo>
                    <a:pt x="0" y="0"/>
                  </a:lnTo>
                  <a:close/>
                </a:path>
              </a:pathLst>
            </a:custGeom>
            <a:ln w="253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8119312" y="5956198"/>
            <a:ext cx="55816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10" dirty="0">
                <a:latin typeface="Times New Roman"/>
                <a:cs typeface="Times New Roman"/>
              </a:rPr>
              <a:t>incomplete</a:t>
            </a:r>
            <a:endParaRPr sz="900">
              <a:latin typeface="Times New Roman"/>
              <a:cs typeface="Times New Roman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8009153" y="5997867"/>
            <a:ext cx="90805" cy="90805"/>
            <a:chOff x="8009153" y="5997867"/>
            <a:chExt cx="90805" cy="90805"/>
          </a:xfrm>
        </p:grpSpPr>
        <p:sp>
          <p:nvSpPr>
            <p:cNvPr id="34" name="object 34"/>
            <p:cNvSpPr/>
            <p:nvPr/>
          </p:nvSpPr>
          <p:spPr>
            <a:xfrm>
              <a:off x="8021853" y="6010567"/>
              <a:ext cx="65405" cy="65405"/>
            </a:xfrm>
            <a:custGeom>
              <a:avLst/>
              <a:gdLst/>
              <a:ahLst/>
              <a:cxnLst/>
              <a:rect l="l" t="t" r="r" b="b"/>
              <a:pathLst>
                <a:path w="65404" h="65404">
                  <a:moveTo>
                    <a:pt x="64799" y="0"/>
                  </a:moveTo>
                  <a:lnTo>
                    <a:pt x="0" y="0"/>
                  </a:lnTo>
                  <a:lnTo>
                    <a:pt x="0" y="64795"/>
                  </a:lnTo>
                  <a:lnTo>
                    <a:pt x="64799" y="64795"/>
                  </a:lnTo>
                  <a:lnTo>
                    <a:pt x="64799" y="0"/>
                  </a:lnTo>
                  <a:close/>
                </a:path>
              </a:pathLst>
            </a:custGeom>
            <a:solidFill>
              <a:srgbClr val="4660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8021853" y="6010567"/>
              <a:ext cx="65405" cy="65405"/>
            </a:xfrm>
            <a:custGeom>
              <a:avLst/>
              <a:gdLst/>
              <a:ahLst/>
              <a:cxnLst/>
              <a:rect l="l" t="t" r="r" b="b"/>
              <a:pathLst>
                <a:path w="65404" h="65404">
                  <a:moveTo>
                    <a:pt x="0" y="0"/>
                  </a:moveTo>
                  <a:lnTo>
                    <a:pt x="64799" y="0"/>
                  </a:lnTo>
                  <a:lnTo>
                    <a:pt x="64799" y="64795"/>
                  </a:lnTo>
                  <a:lnTo>
                    <a:pt x="0" y="64795"/>
                  </a:lnTo>
                  <a:lnTo>
                    <a:pt x="0" y="0"/>
                  </a:lnTo>
                  <a:close/>
                </a:path>
              </a:pathLst>
            </a:custGeom>
            <a:ln w="253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8808084" y="5956198"/>
            <a:ext cx="40957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dirty="0">
                <a:latin typeface="Times New Roman"/>
                <a:cs typeface="Times New Roman"/>
              </a:rPr>
              <a:t>On</a:t>
            </a:r>
            <a:r>
              <a:rPr sz="900" b="1" spc="-5" dirty="0">
                <a:latin typeface="Times New Roman"/>
                <a:cs typeface="Times New Roman"/>
              </a:rPr>
              <a:t> </a:t>
            </a:r>
            <a:r>
              <a:rPr sz="900" b="1" spc="-20" dirty="0">
                <a:latin typeface="Times New Roman"/>
                <a:cs typeface="Times New Roman"/>
              </a:rPr>
              <a:t>Call</a:t>
            </a:r>
            <a:endParaRPr sz="900">
              <a:latin typeface="Times New Roman"/>
              <a:cs typeface="Times New Roman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8697924" y="5997867"/>
            <a:ext cx="90805" cy="90805"/>
            <a:chOff x="8697924" y="5997867"/>
            <a:chExt cx="90805" cy="90805"/>
          </a:xfrm>
        </p:grpSpPr>
        <p:sp>
          <p:nvSpPr>
            <p:cNvPr id="38" name="object 38"/>
            <p:cNvSpPr/>
            <p:nvPr/>
          </p:nvSpPr>
          <p:spPr>
            <a:xfrm>
              <a:off x="8710624" y="6010567"/>
              <a:ext cx="65405" cy="65405"/>
            </a:xfrm>
            <a:custGeom>
              <a:avLst/>
              <a:gdLst/>
              <a:ahLst/>
              <a:cxnLst/>
              <a:rect l="l" t="t" r="r" b="b"/>
              <a:pathLst>
                <a:path w="65404" h="65404">
                  <a:moveTo>
                    <a:pt x="64799" y="0"/>
                  </a:moveTo>
                  <a:lnTo>
                    <a:pt x="0" y="0"/>
                  </a:lnTo>
                  <a:lnTo>
                    <a:pt x="0" y="64795"/>
                  </a:lnTo>
                  <a:lnTo>
                    <a:pt x="64799" y="64795"/>
                  </a:lnTo>
                  <a:lnTo>
                    <a:pt x="64799" y="0"/>
                  </a:lnTo>
                  <a:close/>
                </a:path>
              </a:pathLst>
            </a:custGeom>
            <a:solidFill>
              <a:srgbClr val="7081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8710624" y="6010567"/>
              <a:ext cx="65405" cy="65405"/>
            </a:xfrm>
            <a:custGeom>
              <a:avLst/>
              <a:gdLst/>
              <a:ahLst/>
              <a:cxnLst/>
              <a:rect l="l" t="t" r="r" b="b"/>
              <a:pathLst>
                <a:path w="65404" h="65404">
                  <a:moveTo>
                    <a:pt x="0" y="0"/>
                  </a:moveTo>
                  <a:lnTo>
                    <a:pt x="64799" y="0"/>
                  </a:lnTo>
                  <a:lnTo>
                    <a:pt x="64799" y="64795"/>
                  </a:lnTo>
                  <a:lnTo>
                    <a:pt x="0" y="64795"/>
                  </a:lnTo>
                  <a:lnTo>
                    <a:pt x="0" y="0"/>
                  </a:lnTo>
                  <a:close/>
                </a:path>
              </a:pathLst>
            </a:custGeom>
            <a:ln w="253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0" name="object 40"/>
          <p:cNvSpPr txBox="1"/>
          <p:nvPr/>
        </p:nvSpPr>
        <p:spPr>
          <a:xfrm>
            <a:off x="9347848" y="5956198"/>
            <a:ext cx="419734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10" dirty="0">
                <a:latin typeface="Times New Roman"/>
                <a:cs typeface="Times New Roman"/>
              </a:rPr>
              <a:t>pending</a:t>
            </a:r>
            <a:endParaRPr sz="900">
              <a:latin typeface="Times New Roman"/>
              <a:cs typeface="Times New Roman"/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9237688" y="5997867"/>
            <a:ext cx="90805" cy="90805"/>
            <a:chOff x="9237688" y="5997867"/>
            <a:chExt cx="90805" cy="90805"/>
          </a:xfrm>
        </p:grpSpPr>
        <p:sp>
          <p:nvSpPr>
            <p:cNvPr id="42" name="object 42"/>
            <p:cNvSpPr/>
            <p:nvPr/>
          </p:nvSpPr>
          <p:spPr>
            <a:xfrm>
              <a:off x="9250388" y="6010567"/>
              <a:ext cx="65405" cy="65405"/>
            </a:xfrm>
            <a:custGeom>
              <a:avLst/>
              <a:gdLst/>
              <a:ahLst/>
              <a:cxnLst/>
              <a:rect l="l" t="t" r="r" b="b"/>
              <a:pathLst>
                <a:path w="65404" h="65404">
                  <a:moveTo>
                    <a:pt x="64799" y="0"/>
                  </a:moveTo>
                  <a:lnTo>
                    <a:pt x="0" y="0"/>
                  </a:lnTo>
                  <a:lnTo>
                    <a:pt x="0" y="64795"/>
                  </a:lnTo>
                  <a:lnTo>
                    <a:pt x="64799" y="64795"/>
                  </a:lnTo>
                  <a:lnTo>
                    <a:pt x="64799" y="0"/>
                  </a:lnTo>
                  <a:close/>
                </a:path>
              </a:pathLst>
            </a:custGeom>
            <a:solidFill>
              <a:srgbClr val="9FA8C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9250388" y="6010567"/>
              <a:ext cx="65405" cy="65405"/>
            </a:xfrm>
            <a:custGeom>
              <a:avLst/>
              <a:gdLst/>
              <a:ahLst/>
              <a:cxnLst/>
              <a:rect l="l" t="t" r="r" b="b"/>
              <a:pathLst>
                <a:path w="65404" h="65404">
                  <a:moveTo>
                    <a:pt x="0" y="0"/>
                  </a:moveTo>
                  <a:lnTo>
                    <a:pt x="64799" y="0"/>
                  </a:lnTo>
                  <a:lnTo>
                    <a:pt x="64799" y="64795"/>
                  </a:lnTo>
                  <a:lnTo>
                    <a:pt x="0" y="64795"/>
                  </a:lnTo>
                  <a:lnTo>
                    <a:pt x="0" y="0"/>
                  </a:lnTo>
                  <a:close/>
                </a:path>
              </a:pathLst>
            </a:custGeom>
            <a:ln w="253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4" name="object 44"/>
          <p:cNvSpPr txBox="1"/>
          <p:nvPr/>
        </p:nvSpPr>
        <p:spPr>
          <a:xfrm>
            <a:off x="9897274" y="5956198"/>
            <a:ext cx="36830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10" dirty="0">
                <a:latin typeface="Times New Roman"/>
                <a:cs typeface="Times New Roman"/>
              </a:rPr>
              <a:t>started</a:t>
            </a:r>
            <a:endParaRPr sz="900">
              <a:latin typeface="Times New Roman"/>
              <a:cs typeface="Times New Roman"/>
            </a:endParaRPr>
          </a:p>
        </p:txBody>
      </p:sp>
      <p:grpSp>
        <p:nvGrpSpPr>
          <p:cNvPr id="45" name="object 45"/>
          <p:cNvGrpSpPr/>
          <p:nvPr/>
        </p:nvGrpSpPr>
        <p:grpSpPr>
          <a:xfrm>
            <a:off x="3570998" y="975290"/>
            <a:ext cx="6306820" cy="5113020"/>
            <a:chOff x="3570998" y="975290"/>
            <a:chExt cx="6306820" cy="5113020"/>
          </a:xfrm>
        </p:grpSpPr>
        <p:sp>
          <p:nvSpPr>
            <p:cNvPr id="46" name="object 46"/>
            <p:cNvSpPr/>
            <p:nvPr/>
          </p:nvSpPr>
          <p:spPr>
            <a:xfrm>
              <a:off x="9799815" y="6010566"/>
              <a:ext cx="65405" cy="65405"/>
            </a:xfrm>
            <a:custGeom>
              <a:avLst/>
              <a:gdLst/>
              <a:ahLst/>
              <a:cxnLst/>
              <a:rect l="l" t="t" r="r" b="b"/>
              <a:pathLst>
                <a:path w="65404" h="65404">
                  <a:moveTo>
                    <a:pt x="64799" y="0"/>
                  </a:moveTo>
                  <a:lnTo>
                    <a:pt x="0" y="0"/>
                  </a:lnTo>
                  <a:lnTo>
                    <a:pt x="0" y="64795"/>
                  </a:lnTo>
                  <a:lnTo>
                    <a:pt x="64799" y="64795"/>
                  </a:lnTo>
                  <a:lnTo>
                    <a:pt x="64799" y="0"/>
                  </a:lnTo>
                  <a:close/>
                </a:path>
              </a:pathLst>
            </a:custGeom>
            <a:solidFill>
              <a:srgbClr val="C1C5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9799815" y="6010566"/>
              <a:ext cx="65405" cy="65405"/>
            </a:xfrm>
            <a:custGeom>
              <a:avLst/>
              <a:gdLst/>
              <a:ahLst/>
              <a:cxnLst/>
              <a:rect l="l" t="t" r="r" b="b"/>
              <a:pathLst>
                <a:path w="65404" h="65404">
                  <a:moveTo>
                    <a:pt x="0" y="0"/>
                  </a:moveTo>
                  <a:lnTo>
                    <a:pt x="64799" y="0"/>
                  </a:lnTo>
                  <a:lnTo>
                    <a:pt x="64799" y="64795"/>
                  </a:lnTo>
                  <a:lnTo>
                    <a:pt x="0" y="64795"/>
                  </a:lnTo>
                  <a:lnTo>
                    <a:pt x="0" y="0"/>
                  </a:lnTo>
                  <a:close/>
                </a:path>
              </a:pathLst>
            </a:custGeom>
            <a:ln w="253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3578936" y="983227"/>
              <a:ext cx="4110354" cy="629285"/>
            </a:xfrm>
            <a:custGeom>
              <a:avLst/>
              <a:gdLst/>
              <a:ahLst/>
              <a:cxnLst/>
              <a:rect l="l" t="t" r="r" b="b"/>
              <a:pathLst>
                <a:path w="4110354" h="629285">
                  <a:moveTo>
                    <a:pt x="0" y="104876"/>
                  </a:moveTo>
                  <a:lnTo>
                    <a:pt x="8296" y="64218"/>
                  </a:lnTo>
                  <a:lnTo>
                    <a:pt x="30863" y="30864"/>
                  </a:lnTo>
                  <a:lnTo>
                    <a:pt x="64219" y="8296"/>
                  </a:lnTo>
                  <a:lnTo>
                    <a:pt x="104879" y="0"/>
                  </a:lnTo>
                  <a:lnTo>
                    <a:pt x="4005008" y="0"/>
                  </a:lnTo>
                  <a:lnTo>
                    <a:pt x="4045666" y="8296"/>
                  </a:lnTo>
                  <a:lnTo>
                    <a:pt x="4079020" y="30864"/>
                  </a:lnTo>
                  <a:lnTo>
                    <a:pt x="4101588" y="64218"/>
                  </a:lnTo>
                  <a:lnTo>
                    <a:pt x="4109885" y="104876"/>
                  </a:lnTo>
                  <a:lnTo>
                    <a:pt x="4109885" y="524383"/>
                  </a:lnTo>
                  <a:lnTo>
                    <a:pt x="4101588" y="565040"/>
                  </a:lnTo>
                  <a:lnTo>
                    <a:pt x="4079020" y="598395"/>
                  </a:lnTo>
                  <a:lnTo>
                    <a:pt x="4045666" y="620962"/>
                  </a:lnTo>
                  <a:lnTo>
                    <a:pt x="4005008" y="629259"/>
                  </a:lnTo>
                  <a:lnTo>
                    <a:pt x="104879" y="629259"/>
                  </a:lnTo>
                  <a:lnTo>
                    <a:pt x="64219" y="620962"/>
                  </a:lnTo>
                  <a:lnTo>
                    <a:pt x="30863" y="598395"/>
                  </a:lnTo>
                  <a:lnTo>
                    <a:pt x="8296" y="565040"/>
                  </a:lnTo>
                  <a:lnTo>
                    <a:pt x="0" y="524383"/>
                  </a:lnTo>
                  <a:lnTo>
                    <a:pt x="0" y="104876"/>
                  </a:lnTo>
                  <a:close/>
                </a:path>
              </a:pathLst>
            </a:custGeom>
            <a:ln w="15874">
              <a:solidFill>
                <a:srgbClr val="4966A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1463" rIns="0" bIns="0" rtlCol="0">
            <a:spAutoFit/>
          </a:bodyPr>
          <a:lstStyle/>
          <a:p>
            <a:pPr marL="231140">
              <a:lnSpc>
                <a:spcPct val="100000"/>
              </a:lnSpc>
              <a:spcBef>
                <a:spcPts val="100"/>
              </a:spcBef>
            </a:pPr>
            <a:r>
              <a:rPr dirty="0"/>
              <a:t>HOUR</a:t>
            </a:r>
            <a:r>
              <a:rPr spc="-40" dirty="0"/>
              <a:t> </a:t>
            </a:r>
            <a:r>
              <a:rPr dirty="0"/>
              <a:t>WISE</a:t>
            </a:r>
            <a:r>
              <a:rPr spc="-40" dirty="0"/>
              <a:t> </a:t>
            </a:r>
            <a:r>
              <a:rPr dirty="0"/>
              <a:t>CALL</a:t>
            </a:r>
            <a:r>
              <a:rPr spc="-35" dirty="0"/>
              <a:t> </a:t>
            </a:r>
            <a:r>
              <a:rPr spc="-10" dirty="0"/>
              <a:t>DISTRIBUTION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96379" y="2427414"/>
            <a:ext cx="3894454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450" marR="5080" indent="-285750">
              <a:lnSpc>
                <a:spcPct val="100000"/>
              </a:lnSpc>
              <a:spcBef>
                <a:spcPts val="100"/>
              </a:spcBef>
              <a:buClr>
                <a:srgbClr val="4966AC"/>
              </a:buClr>
              <a:buSzPct val="113888"/>
              <a:buFont typeface="Segoe UI Symbol"/>
              <a:buChar char="▪"/>
              <a:tabLst>
                <a:tab pos="298450" algn="l"/>
              </a:tabLst>
            </a:pPr>
            <a:r>
              <a:rPr sz="1800" dirty="0">
                <a:latin typeface="Calibri"/>
                <a:cs typeface="Calibri"/>
              </a:rPr>
              <a:t>Calls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peak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at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8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AM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and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stay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high</a:t>
            </a:r>
            <a:r>
              <a:rPr sz="1800" spc="-20" dirty="0">
                <a:latin typeface="Calibri"/>
                <a:cs typeface="Calibri"/>
              </a:rPr>
              <a:t> from </a:t>
            </a:r>
            <a:r>
              <a:rPr sz="1800" b="1" dirty="0">
                <a:latin typeface="Calibri"/>
                <a:cs typeface="Calibri"/>
              </a:rPr>
              <a:t>6–11</a:t>
            </a:r>
            <a:r>
              <a:rPr sz="1800" b="1" spc="-3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AM</a:t>
            </a:r>
            <a:r>
              <a:rPr sz="1800" b="1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and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2–4</a:t>
            </a:r>
            <a:r>
              <a:rPr sz="1800" b="1" spc="-3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PM</a:t>
            </a:r>
            <a:r>
              <a:rPr sz="1800" dirty="0">
                <a:latin typeface="Calibri"/>
                <a:cs typeface="Calibri"/>
              </a:rPr>
              <a:t>,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while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late-night </a:t>
            </a:r>
            <a:r>
              <a:rPr sz="1800" dirty="0">
                <a:latin typeface="Calibri"/>
                <a:cs typeface="Calibri"/>
              </a:rPr>
              <a:t>hours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are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quiet.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96382" y="3326574"/>
            <a:ext cx="396494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450" marR="5080" indent="-285750">
              <a:lnSpc>
                <a:spcPct val="100000"/>
              </a:lnSpc>
              <a:spcBef>
                <a:spcPts val="100"/>
              </a:spcBef>
              <a:buClr>
                <a:srgbClr val="4966AC"/>
              </a:buClr>
              <a:buSzPct val="113888"/>
              <a:buFont typeface="Segoe UI Symbol"/>
              <a:buChar char="▪"/>
              <a:tabLst>
                <a:tab pos="298450" algn="l"/>
              </a:tabLst>
            </a:pPr>
            <a:r>
              <a:rPr sz="1800" dirty="0">
                <a:latin typeface="Calibri"/>
                <a:cs typeface="Calibri"/>
              </a:rPr>
              <a:t>Insight:</a:t>
            </a:r>
            <a:r>
              <a:rPr sz="1800" spc="-5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Focus</a:t>
            </a:r>
            <a:r>
              <a:rPr sz="1800" spc="-5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staffing</a:t>
            </a:r>
            <a:r>
              <a:rPr sz="1800" spc="-5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during</a:t>
            </a:r>
            <a:r>
              <a:rPr sz="1800" spc="-5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peaks</a:t>
            </a:r>
            <a:r>
              <a:rPr sz="1800" spc="-55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and </a:t>
            </a:r>
            <a:r>
              <a:rPr sz="1800" dirty="0">
                <a:latin typeface="Calibri"/>
                <a:cs typeface="Calibri"/>
              </a:rPr>
              <a:t>automate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after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8</a:t>
            </a:r>
            <a:r>
              <a:rPr sz="1800" b="1" spc="-2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PM</a:t>
            </a:r>
            <a:r>
              <a:rPr sz="1800" b="1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for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efficiency.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5466740" y="2045157"/>
            <a:ext cx="5791200" cy="3997325"/>
            <a:chOff x="5466740" y="2045157"/>
            <a:chExt cx="5791200" cy="3997325"/>
          </a:xfrm>
        </p:grpSpPr>
        <p:sp>
          <p:nvSpPr>
            <p:cNvPr id="6" name="object 6"/>
            <p:cNvSpPr/>
            <p:nvPr/>
          </p:nvSpPr>
          <p:spPr>
            <a:xfrm>
              <a:off x="5466740" y="2045157"/>
              <a:ext cx="5791200" cy="3997325"/>
            </a:xfrm>
            <a:custGeom>
              <a:avLst/>
              <a:gdLst/>
              <a:ahLst/>
              <a:cxnLst/>
              <a:rect l="l" t="t" r="r" b="b"/>
              <a:pathLst>
                <a:path w="5791200" h="3997325">
                  <a:moveTo>
                    <a:pt x="5791200" y="0"/>
                  </a:moveTo>
                  <a:lnTo>
                    <a:pt x="0" y="0"/>
                  </a:lnTo>
                  <a:lnTo>
                    <a:pt x="0" y="3997325"/>
                  </a:lnTo>
                  <a:lnTo>
                    <a:pt x="5791200" y="3997325"/>
                  </a:lnTo>
                  <a:lnTo>
                    <a:pt x="5791200" y="0"/>
                  </a:lnTo>
                  <a:close/>
                </a:path>
              </a:pathLst>
            </a:custGeom>
            <a:solidFill>
              <a:srgbClr val="DADF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886691" y="5636716"/>
              <a:ext cx="4748530" cy="0"/>
            </a:xfrm>
            <a:custGeom>
              <a:avLst/>
              <a:gdLst/>
              <a:ahLst/>
              <a:cxnLst/>
              <a:rect l="l" t="t" r="r" b="b"/>
              <a:pathLst>
                <a:path w="4748530">
                  <a:moveTo>
                    <a:pt x="0" y="0"/>
                  </a:moveTo>
                  <a:lnTo>
                    <a:pt x="4748098" y="0"/>
                  </a:lnTo>
                </a:path>
              </a:pathLst>
            </a:custGeom>
            <a:ln w="9524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886691" y="3040976"/>
              <a:ext cx="4748530" cy="2163445"/>
            </a:xfrm>
            <a:custGeom>
              <a:avLst/>
              <a:gdLst/>
              <a:ahLst/>
              <a:cxnLst/>
              <a:rect l="l" t="t" r="r" b="b"/>
              <a:pathLst>
                <a:path w="4748530" h="2163445">
                  <a:moveTo>
                    <a:pt x="0" y="2163114"/>
                  </a:moveTo>
                  <a:lnTo>
                    <a:pt x="463584" y="2163114"/>
                  </a:lnTo>
                </a:path>
                <a:path w="4748530" h="2163445">
                  <a:moveTo>
                    <a:pt x="525602" y="2163114"/>
                  </a:moveTo>
                  <a:lnTo>
                    <a:pt x="661422" y="2163114"/>
                  </a:lnTo>
                </a:path>
                <a:path w="4748530" h="2163445">
                  <a:moveTo>
                    <a:pt x="723440" y="2163114"/>
                  </a:moveTo>
                  <a:lnTo>
                    <a:pt x="859256" y="2163114"/>
                  </a:lnTo>
                </a:path>
                <a:path w="4748530" h="2163445">
                  <a:moveTo>
                    <a:pt x="921270" y="2163114"/>
                  </a:moveTo>
                  <a:lnTo>
                    <a:pt x="1057097" y="2163114"/>
                  </a:lnTo>
                </a:path>
                <a:path w="4748530" h="2163445">
                  <a:moveTo>
                    <a:pt x="1119111" y="2163114"/>
                  </a:moveTo>
                  <a:lnTo>
                    <a:pt x="1254937" y="2163114"/>
                  </a:lnTo>
                </a:path>
                <a:path w="4748530" h="2163445">
                  <a:moveTo>
                    <a:pt x="1316951" y="2163114"/>
                  </a:moveTo>
                  <a:lnTo>
                    <a:pt x="1452765" y="2163114"/>
                  </a:lnTo>
                </a:path>
                <a:path w="4748530" h="2163445">
                  <a:moveTo>
                    <a:pt x="1514792" y="2163114"/>
                  </a:moveTo>
                  <a:lnTo>
                    <a:pt x="1650606" y="2163114"/>
                  </a:lnTo>
                </a:path>
                <a:path w="4748530" h="2163445">
                  <a:moveTo>
                    <a:pt x="1712620" y="2163114"/>
                  </a:moveTo>
                  <a:lnTo>
                    <a:pt x="1848446" y="2163114"/>
                  </a:lnTo>
                </a:path>
                <a:path w="4748530" h="2163445">
                  <a:moveTo>
                    <a:pt x="1910461" y="2163114"/>
                  </a:moveTo>
                  <a:lnTo>
                    <a:pt x="2046287" y="2163114"/>
                  </a:lnTo>
                </a:path>
                <a:path w="4748530" h="2163445">
                  <a:moveTo>
                    <a:pt x="2108301" y="2163114"/>
                  </a:moveTo>
                  <a:lnTo>
                    <a:pt x="2244115" y="2163114"/>
                  </a:lnTo>
                </a:path>
                <a:path w="4748530" h="2163445">
                  <a:moveTo>
                    <a:pt x="2306142" y="2163114"/>
                  </a:moveTo>
                  <a:lnTo>
                    <a:pt x="2441956" y="2163114"/>
                  </a:lnTo>
                </a:path>
                <a:path w="4748530" h="2163445">
                  <a:moveTo>
                    <a:pt x="2503970" y="2163114"/>
                  </a:moveTo>
                  <a:lnTo>
                    <a:pt x="2639796" y="2163114"/>
                  </a:lnTo>
                </a:path>
                <a:path w="4748530" h="2163445">
                  <a:moveTo>
                    <a:pt x="2701810" y="2163114"/>
                  </a:moveTo>
                  <a:lnTo>
                    <a:pt x="3431146" y="2163114"/>
                  </a:lnTo>
                </a:path>
                <a:path w="4748530" h="2163445">
                  <a:moveTo>
                    <a:pt x="3493160" y="2163114"/>
                  </a:moveTo>
                  <a:lnTo>
                    <a:pt x="3628986" y="2163114"/>
                  </a:lnTo>
                </a:path>
                <a:path w="4748530" h="2163445">
                  <a:moveTo>
                    <a:pt x="3691001" y="2163114"/>
                  </a:moveTo>
                  <a:lnTo>
                    <a:pt x="3826814" y="2163114"/>
                  </a:lnTo>
                </a:path>
                <a:path w="4748530" h="2163445">
                  <a:moveTo>
                    <a:pt x="3888841" y="2163114"/>
                  </a:moveTo>
                  <a:lnTo>
                    <a:pt x="4024655" y="2163114"/>
                  </a:lnTo>
                </a:path>
                <a:path w="4748530" h="2163445">
                  <a:moveTo>
                    <a:pt x="4086669" y="2163114"/>
                  </a:moveTo>
                  <a:lnTo>
                    <a:pt x="4222496" y="2163114"/>
                  </a:lnTo>
                </a:path>
                <a:path w="4748530" h="2163445">
                  <a:moveTo>
                    <a:pt x="4284510" y="2163114"/>
                  </a:moveTo>
                  <a:lnTo>
                    <a:pt x="4420323" y="2163114"/>
                  </a:lnTo>
                </a:path>
                <a:path w="4748530" h="2163445">
                  <a:moveTo>
                    <a:pt x="4482350" y="2163114"/>
                  </a:moveTo>
                  <a:lnTo>
                    <a:pt x="4618164" y="2163114"/>
                  </a:lnTo>
                </a:path>
                <a:path w="4748530" h="2163445">
                  <a:moveTo>
                    <a:pt x="4680178" y="2163114"/>
                  </a:moveTo>
                  <a:lnTo>
                    <a:pt x="4748098" y="2163114"/>
                  </a:lnTo>
                </a:path>
                <a:path w="4748530" h="2163445">
                  <a:moveTo>
                    <a:pt x="0" y="1730489"/>
                  </a:moveTo>
                  <a:lnTo>
                    <a:pt x="463584" y="1730489"/>
                  </a:lnTo>
                </a:path>
                <a:path w="4748530" h="2163445">
                  <a:moveTo>
                    <a:pt x="525602" y="1730489"/>
                  </a:moveTo>
                  <a:lnTo>
                    <a:pt x="661422" y="1730489"/>
                  </a:lnTo>
                </a:path>
                <a:path w="4748530" h="2163445">
                  <a:moveTo>
                    <a:pt x="723440" y="1730489"/>
                  </a:moveTo>
                  <a:lnTo>
                    <a:pt x="859256" y="1730489"/>
                  </a:lnTo>
                </a:path>
                <a:path w="4748530" h="2163445">
                  <a:moveTo>
                    <a:pt x="921270" y="1730489"/>
                  </a:moveTo>
                  <a:lnTo>
                    <a:pt x="1057097" y="1730489"/>
                  </a:lnTo>
                </a:path>
                <a:path w="4748530" h="2163445">
                  <a:moveTo>
                    <a:pt x="1119111" y="1730489"/>
                  </a:moveTo>
                  <a:lnTo>
                    <a:pt x="1254937" y="1730489"/>
                  </a:lnTo>
                </a:path>
                <a:path w="4748530" h="2163445">
                  <a:moveTo>
                    <a:pt x="1316951" y="1730489"/>
                  </a:moveTo>
                  <a:lnTo>
                    <a:pt x="1452765" y="1730489"/>
                  </a:lnTo>
                </a:path>
                <a:path w="4748530" h="2163445">
                  <a:moveTo>
                    <a:pt x="1514792" y="1730489"/>
                  </a:moveTo>
                  <a:lnTo>
                    <a:pt x="1650606" y="1730489"/>
                  </a:lnTo>
                </a:path>
                <a:path w="4748530" h="2163445">
                  <a:moveTo>
                    <a:pt x="1712620" y="1730489"/>
                  </a:moveTo>
                  <a:lnTo>
                    <a:pt x="1848446" y="1730489"/>
                  </a:lnTo>
                </a:path>
                <a:path w="4748530" h="2163445">
                  <a:moveTo>
                    <a:pt x="1910461" y="1730489"/>
                  </a:moveTo>
                  <a:lnTo>
                    <a:pt x="2046287" y="1730489"/>
                  </a:lnTo>
                </a:path>
                <a:path w="4748530" h="2163445">
                  <a:moveTo>
                    <a:pt x="2108301" y="1730489"/>
                  </a:moveTo>
                  <a:lnTo>
                    <a:pt x="2244115" y="1730489"/>
                  </a:lnTo>
                </a:path>
                <a:path w="4748530" h="2163445">
                  <a:moveTo>
                    <a:pt x="2306142" y="1730489"/>
                  </a:moveTo>
                  <a:lnTo>
                    <a:pt x="3431146" y="1730489"/>
                  </a:lnTo>
                </a:path>
                <a:path w="4748530" h="2163445">
                  <a:moveTo>
                    <a:pt x="3493160" y="1730489"/>
                  </a:moveTo>
                  <a:lnTo>
                    <a:pt x="3628986" y="1730489"/>
                  </a:lnTo>
                </a:path>
                <a:path w="4748530" h="2163445">
                  <a:moveTo>
                    <a:pt x="3691001" y="1730489"/>
                  </a:moveTo>
                  <a:lnTo>
                    <a:pt x="3826814" y="1730489"/>
                  </a:lnTo>
                </a:path>
                <a:path w="4748530" h="2163445">
                  <a:moveTo>
                    <a:pt x="3888841" y="1730489"/>
                  </a:moveTo>
                  <a:lnTo>
                    <a:pt x="4024655" y="1730489"/>
                  </a:lnTo>
                </a:path>
                <a:path w="4748530" h="2163445">
                  <a:moveTo>
                    <a:pt x="4086669" y="1730489"/>
                  </a:moveTo>
                  <a:lnTo>
                    <a:pt x="4222496" y="1730489"/>
                  </a:lnTo>
                </a:path>
                <a:path w="4748530" h="2163445">
                  <a:moveTo>
                    <a:pt x="4284510" y="1730489"/>
                  </a:moveTo>
                  <a:lnTo>
                    <a:pt x="4420323" y="1730489"/>
                  </a:lnTo>
                </a:path>
                <a:path w="4748530" h="2163445">
                  <a:moveTo>
                    <a:pt x="4482350" y="1730489"/>
                  </a:moveTo>
                  <a:lnTo>
                    <a:pt x="4618164" y="1730489"/>
                  </a:lnTo>
                </a:path>
                <a:path w="4748530" h="2163445">
                  <a:moveTo>
                    <a:pt x="4680178" y="1730489"/>
                  </a:moveTo>
                  <a:lnTo>
                    <a:pt x="4748098" y="1730489"/>
                  </a:lnTo>
                </a:path>
                <a:path w="4748530" h="2163445">
                  <a:moveTo>
                    <a:pt x="0" y="1297876"/>
                  </a:moveTo>
                  <a:lnTo>
                    <a:pt x="463584" y="1297876"/>
                  </a:lnTo>
                </a:path>
                <a:path w="4748530" h="2163445">
                  <a:moveTo>
                    <a:pt x="525602" y="1297876"/>
                  </a:moveTo>
                  <a:lnTo>
                    <a:pt x="661422" y="1297876"/>
                  </a:lnTo>
                </a:path>
                <a:path w="4748530" h="2163445">
                  <a:moveTo>
                    <a:pt x="723440" y="1297876"/>
                  </a:moveTo>
                  <a:lnTo>
                    <a:pt x="859256" y="1297876"/>
                  </a:lnTo>
                </a:path>
                <a:path w="4748530" h="2163445">
                  <a:moveTo>
                    <a:pt x="921270" y="1297876"/>
                  </a:moveTo>
                  <a:lnTo>
                    <a:pt x="1057097" y="1297876"/>
                  </a:lnTo>
                </a:path>
                <a:path w="4748530" h="2163445">
                  <a:moveTo>
                    <a:pt x="1119111" y="1297876"/>
                  </a:moveTo>
                  <a:lnTo>
                    <a:pt x="1254937" y="1297876"/>
                  </a:lnTo>
                </a:path>
                <a:path w="4748530" h="2163445">
                  <a:moveTo>
                    <a:pt x="1316951" y="1297876"/>
                  </a:moveTo>
                  <a:lnTo>
                    <a:pt x="1452765" y="1297876"/>
                  </a:lnTo>
                </a:path>
                <a:path w="4748530" h="2163445">
                  <a:moveTo>
                    <a:pt x="1514792" y="1297876"/>
                  </a:moveTo>
                  <a:lnTo>
                    <a:pt x="1650606" y="1297876"/>
                  </a:lnTo>
                </a:path>
                <a:path w="4748530" h="2163445">
                  <a:moveTo>
                    <a:pt x="1712620" y="1297876"/>
                  </a:moveTo>
                  <a:lnTo>
                    <a:pt x="1848446" y="1297876"/>
                  </a:lnTo>
                </a:path>
                <a:path w="4748530" h="2163445">
                  <a:moveTo>
                    <a:pt x="1910461" y="1297876"/>
                  </a:moveTo>
                  <a:lnTo>
                    <a:pt x="3628986" y="1297876"/>
                  </a:lnTo>
                </a:path>
                <a:path w="4748530" h="2163445">
                  <a:moveTo>
                    <a:pt x="3691001" y="1297876"/>
                  </a:moveTo>
                  <a:lnTo>
                    <a:pt x="3826814" y="1297876"/>
                  </a:lnTo>
                </a:path>
                <a:path w="4748530" h="2163445">
                  <a:moveTo>
                    <a:pt x="3888841" y="1297876"/>
                  </a:moveTo>
                  <a:lnTo>
                    <a:pt x="4024655" y="1297876"/>
                  </a:lnTo>
                </a:path>
                <a:path w="4748530" h="2163445">
                  <a:moveTo>
                    <a:pt x="4086669" y="1297876"/>
                  </a:moveTo>
                  <a:lnTo>
                    <a:pt x="4222496" y="1297876"/>
                  </a:lnTo>
                </a:path>
                <a:path w="4748530" h="2163445">
                  <a:moveTo>
                    <a:pt x="4284510" y="1297876"/>
                  </a:moveTo>
                  <a:lnTo>
                    <a:pt x="4420323" y="1297876"/>
                  </a:lnTo>
                </a:path>
                <a:path w="4748530" h="2163445">
                  <a:moveTo>
                    <a:pt x="4482350" y="1297876"/>
                  </a:moveTo>
                  <a:lnTo>
                    <a:pt x="4618164" y="1297876"/>
                  </a:lnTo>
                </a:path>
                <a:path w="4748530" h="2163445">
                  <a:moveTo>
                    <a:pt x="4680178" y="1297876"/>
                  </a:moveTo>
                  <a:lnTo>
                    <a:pt x="4748098" y="1297876"/>
                  </a:lnTo>
                </a:path>
                <a:path w="4748530" h="2163445">
                  <a:moveTo>
                    <a:pt x="0" y="865251"/>
                  </a:moveTo>
                  <a:lnTo>
                    <a:pt x="463584" y="865251"/>
                  </a:lnTo>
                </a:path>
                <a:path w="4748530" h="2163445">
                  <a:moveTo>
                    <a:pt x="525602" y="865251"/>
                  </a:moveTo>
                  <a:lnTo>
                    <a:pt x="661422" y="865251"/>
                  </a:lnTo>
                </a:path>
                <a:path w="4748530" h="2163445">
                  <a:moveTo>
                    <a:pt x="723440" y="865251"/>
                  </a:moveTo>
                  <a:lnTo>
                    <a:pt x="859256" y="865251"/>
                  </a:lnTo>
                </a:path>
                <a:path w="4748530" h="2163445">
                  <a:moveTo>
                    <a:pt x="921270" y="865251"/>
                  </a:moveTo>
                  <a:lnTo>
                    <a:pt x="1057097" y="865251"/>
                  </a:lnTo>
                </a:path>
                <a:path w="4748530" h="2163445">
                  <a:moveTo>
                    <a:pt x="1119111" y="865251"/>
                  </a:moveTo>
                  <a:lnTo>
                    <a:pt x="1254937" y="865251"/>
                  </a:lnTo>
                </a:path>
                <a:path w="4748530" h="2163445">
                  <a:moveTo>
                    <a:pt x="1316951" y="865251"/>
                  </a:moveTo>
                  <a:lnTo>
                    <a:pt x="1452765" y="865251"/>
                  </a:lnTo>
                </a:path>
                <a:path w="4748530" h="2163445">
                  <a:moveTo>
                    <a:pt x="1514792" y="865251"/>
                  </a:moveTo>
                  <a:lnTo>
                    <a:pt x="1650606" y="865251"/>
                  </a:lnTo>
                </a:path>
                <a:path w="4748530" h="2163445">
                  <a:moveTo>
                    <a:pt x="1712620" y="865251"/>
                  </a:moveTo>
                  <a:lnTo>
                    <a:pt x="3826814" y="865251"/>
                  </a:lnTo>
                </a:path>
                <a:path w="4748530" h="2163445">
                  <a:moveTo>
                    <a:pt x="3888841" y="865251"/>
                  </a:moveTo>
                  <a:lnTo>
                    <a:pt x="4024655" y="865251"/>
                  </a:lnTo>
                </a:path>
                <a:path w="4748530" h="2163445">
                  <a:moveTo>
                    <a:pt x="4086669" y="865251"/>
                  </a:moveTo>
                  <a:lnTo>
                    <a:pt x="4222496" y="865251"/>
                  </a:lnTo>
                </a:path>
                <a:path w="4748530" h="2163445">
                  <a:moveTo>
                    <a:pt x="4284510" y="865251"/>
                  </a:moveTo>
                  <a:lnTo>
                    <a:pt x="4420323" y="865251"/>
                  </a:lnTo>
                </a:path>
                <a:path w="4748530" h="2163445">
                  <a:moveTo>
                    <a:pt x="4482350" y="865251"/>
                  </a:moveTo>
                  <a:lnTo>
                    <a:pt x="4618164" y="865251"/>
                  </a:lnTo>
                </a:path>
                <a:path w="4748530" h="2163445">
                  <a:moveTo>
                    <a:pt x="4680178" y="865251"/>
                  </a:moveTo>
                  <a:lnTo>
                    <a:pt x="4748098" y="865251"/>
                  </a:lnTo>
                </a:path>
                <a:path w="4748530" h="2163445">
                  <a:moveTo>
                    <a:pt x="0" y="432625"/>
                  </a:moveTo>
                  <a:lnTo>
                    <a:pt x="463584" y="432625"/>
                  </a:lnTo>
                </a:path>
                <a:path w="4748530" h="2163445">
                  <a:moveTo>
                    <a:pt x="525602" y="432625"/>
                  </a:moveTo>
                  <a:lnTo>
                    <a:pt x="661422" y="432625"/>
                  </a:lnTo>
                </a:path>
                <a:path w="4748530" h="2163445">
                  <a:moveTo>
                    <a:pt x="723440" y="432625"/>
                  </a:moveTo>
                  <a:lnTo>
                    <a:pt x="1254937" y="432625"/>
                  </a:lnTo>
                </a:path>
                <a:path w="4748530" h="2163445">
                  <a:moveTo>
                    <a:pt x="1316951" y="432625"/>
                  </a:moveTo>
                  <a:lnTo>
                    <a:pt x="4024655" y="432625"/>
                  </a:lnTo>
                </a:path>
                <a:path w="4748530" h="2163445">
                  <a:moveTo>
                    <a:pt x="4086669" y="432625"/>
                  </a:moveTo>
                  <a:lnTo>
                    <a:pt x="4222496" y="432625"/>
                  </a:lnTo>
                </a:path>
                <a:path w="4748530" h="2163445">
                  <a:moveTo>
                    <a:pt x="4284510" y="432625"/>
                  </a:moveTo>
                  <a:lnTo>
                    <a:pt x="4420323" y="432625"/>
                  </a:lnTo>
                </a:path>
                <a:path w="4748530" h="2163445">
                  <a:moveTo>
                    <a:pt x="4482350" y="432625"/>
                  </a:moveTo>
                  <a:lnTo>
                    <a:pt x="4748098" y="432625"/>
                  </a:lnTo>
                </a:path>
                <a:path w="4748530" h="2163445">
                  <a:moveTo>
                    <a:pt x="0" y="0"/>
                  </a:moveTo>
                  <a:lnTo>
                    <a:pt x="463584" y="0"/>
                  </a:lnTo>
                </a:path>
                <a:path w="4748530" h="2163445">
                  <a:moveTo>
                    <a:pt x="525602" y="0"/>
                  </a:moveTo>
                  <a:lnTo>
                    <a:pt x="4420323" y="0"/>
                  </a:lnTo>
                </a:path>
                <a:path w="4748530" h="2163445">
                  <a:moveTo>
                    <a:pt x="4482350" y="0"/>
                  </a:moveTo>
                  <a:lnTo>
                    <a:pt x="4748098" y="0"/>
                  </a:lnTo>
                </a:path>
              </a:pathLst>
            </a:custGeom>
            <a:ln w="9524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886691" y="2608364"/>
              <a:ext cx="4748530" cy="0"/>
            </a:xfrm>
            <a:custGeom>
              <a:avLst/>
              <a:gdLst/>
              <a:ahLst/>
              <a:cxnLst/>
              <a:rect l="l" t="t" r="r" b="b"/>
              <a:pathLst>
                <a:path w="4748530">
                  <a:moveTo>
                    <a:pt x="0" y="0"/>
                  </a:moveTo>
                  <a:lnTo>
                    <a:pt x="4748098" y="0"/>
                  </a:lnTo>
                </a:path>
              </a:pathLst>
            </a:custGeom>
            <a:ln w="9524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954598" y="2781426"/>
              <a:ext cx="4612640" cy="2846070"/>
            </a:xfrm>
            <a:custGeom>
              <a:avLst/>
              <a:gdLst/>
              <a:ahLst/>
              <a:cxnLst/>
              <a:rect l="l" t="t" r="r" b="b"/>
              <a:pathLst>
                <a:path w="4612640" h="2846070">
                  <a:moveTo>
                    <a:pt x="62014" y="2561120"/>
                  </a:moveTo>
                  <a:lnTo>
                    <a:pt x="0" y="2561120"/>
                  </a:lnTo>
                  <a:lnTo>
                    <a:pt x="0" y="2845778"/>
                  </a:lnTo>
                  <a:lnTo>
                    <a:pt x="62014" y="2845778"/>
                  </a:lnTo>
                  <a:lnTo>
                    <a:pt x="62014" y="2561120"/>
                  </a:lnTo>
                  <a:close/>
                </a:path>
                <a:path w="4612640" h="2846070">
                  <a:moveTo>
                    <a:pt x="259854" y="2630335"/>
                  </a:moveTo>
                  <a:lnTo>
                    <a:pt x="197840" y="2630335"/>
                  </a:lnTo>
                  <a:lnTo>
                    <a:pt x="197840" y="2845778"/>
                  </a:lnTo>
                  <a:lnTo>
                    <a:pt x="259854" y="2845778"/>
                  </a:lnTo>
                  <a:lnTo>
                    <a:pt x="259854" y="2630335"/>
                  </a:lnTo>
                  <a:close/>
                </a:path>
                <a:path w="4612640" h="2846070">
                  <a:moveTo>
                    <a:pt x="457695" y="237934"/>
                  </a:moveTo>
                  <a:lnTo>
                    <a:pt x="395668" y="237934"/>
                  </a:lnTo>
                  <a:lnTo>
                    <a:pt x="395668" y="2845778"/>
                  </a:lnTo>
                  <a:lnTo>
                    <a:pt x="457695" y="2845778"/>
                  </a:lnTo>
                  <a:lnTo>
                    <a:pt x="457695" y="237934"/>
                  </a:lnTo>
                  <a:close/>
                </a:path>
                <a:path w="4612640" h="2846070">
                  <a:moveTo>
                    <a:pt x="655523" y="627303"/>
                  </a:moveTo>
                  <a:lnTo>
                    <a:pt x="593509" y="627303"/>
                  </a:lnTo>
                  <a:lnTo>
                    <a:pt x="593509" y="2845778"/>
                  </a:lnTo>
                  <a:lnTo>
                    <a:pt x="655523" y="2845778"/>
                  </a:lnTo>
                  <a:lnTo>
                    <a:pt x="655523" y="627303"/>
                  </a:lnTo>
                  <a:close/>
                </a:path>
                <a:path w="4612640" h="2846070">
                  <a:moveTo>
                    <a:pt x="853363" y="765733"/>
                  </a:moveTo>
                  <a:lnTo>
                    <a:pt x="791349" y="765733"/>
                  </a:lnTo>
                  <a:lnTo>
                    <a:pt x="791349" y="2845778"/>
                  </a:lnTo>
                  <a:lnTo>
                    <a:pt x="853363" y="2845778"/>
                  </a:lnTo>
                  <a:lnTo>
                    <a:pt x="853363" y="765733"/>
                  </a:lnTo>
                  <a:close/>
                </a:path>
                <a:path w="4612640" h="2846070">
                  <a:moveTo>
                    <a:pt x="1051204" y="964742"/>
                  </a:moveTo>
                  <a:lnTo>
                    <a:pt x="989190" y="964742"/>
                  </a:lnTo>
                  <a:lnTo>
                    <a:pt x="989190" y="2845778"/>
                  </a:lnTo>
                  <a:lnTo>
                    <a:pt x="1051204" y="2845778"/>
                  </a:lnTo>
                  <a:lnTo>
                    <a:pt x="1051204" y="964742"/>
                  </a:lnTo>
                  <a:close/>
                </a:path>
                <a:path w="4612640" h="2846070">
                  <a:moveTo>
                    <a:pt x="1249045" y="635952"/>
                  </a:moveTo>
                  <a:lnTo>
                    <a:pt x="1187030" y="635952"/>
                  </a:lnTo>
                  <a:lnTo>
                    <a:pt x="1187030" y="2845778"/>
                  </a:lnTo>
                  <a:lnTo>
                    <a:pt x="1249045" y="2845778"/>
                  </a:lnTo>
                  <a:lnTo>
                    <a:pt x="1249045" y="635952"/>
                  </a:lnTo>
                  <a:close/>
                </a:path>
                <a:path w="4612640" h="2846070">
                  <a:moveTo>
                    <a:pt x="1446885" y="705167"/>
                  </a:moveTo>
                  <a:lnTo>
                    <a:pt x="1384858" y="705167"/>
                  </a:lnTo>
                  <a:lnTo>
                    <a:pt x="1384858" y="2845778"/>
                  </a:lnTo>
                  <a:lnTo>
                    <a:pt x="1446885" y="2845778"/>
                  </a:lnTo>
                  <a:lnTo>
                    <a:pt x="1446885" y="705167"/>
                  </a:lnTo>
                  <a:close/>
                </a:path>
                <a:path w="4612640" h="2846070">
                  <a:moveTo>
                    <a:pt x="1644713" y="783043"/>
                  </a:moveTo>
                  <a:lnTo>
                    <a:pt x="1582699" y="783043"/>
                  </a:lnTo>
                  <a:lnTo>
                    <a:pt x="1582699" y="2845778"/>
                  </a:lnTo>
                  <a:lnTo>
                    <a:pt x="1644713" y="2845778"/>
                  </a:lnTo>
                  <a:lnTo>
                    <a:pt x="1644713" y="783043"/>
                  </a:lnTo>
                  <a:close/>
                </a:path>
                <a:path w="4612640" h="2846070">
                  <a:moveTo>
                    <a:pt x="1842554" y="1237297"/>
                  </a:moveTo>
                  <a:lnTo>
                    <a:pt x="1780540" y="1237297"/>
                  </a:lnTo>
                  <a:lnTo>
                    <a:pt x="1780540" y="2845778"/>
                  </a:lnTo>
                  <a:lnTo>
                    <a:pt x="1842554" y="2845778"/>
                  </a:lnTo>
                  <a:lnTo>
                    <a:pt x="1842554" y="1237297"/>
                  </a:lnTo>
                  <a:close/>
                </a:path>
                <a:path w="4612640" h="2846070">
                  <a:moveTo>
                    <a:pt x="2040394" y="1708848"/>
                  </a:moveTo>
                  <a:lnTo>
                    <a:pt x="1978380" y="1708848"/>
                  </a:lnTo>
                  <a:lnTo>
                    <a:pt x="1978380" y="2845778"/>
                  </a:lnTo>
                  <a:lnTo>
                    <a:pt x="2040394" y="2845778"/>
                  </a:lnTo>
                  <a:lnTo>
                    <a:pt x="2040394" y="1708848"/>
                  </a:lnTo>
                  <a:close/>
                </a:path>
                <a:path w="4612640" h="2846070">
                  <a:moveTo>
                    <a:pt x="2238235" y="1890560"/>
                  </a:moveTo>
                  <a:lnTo>
                    <a:pt x="2176208" y="1890560"/>
                  </a:lnTo>
                  <a:lnTo>
                    <a:pt x="2176208" y="2845778"/>
                  </a:lnTo>
                  <a:lnTo>
                    <a:pt x="2238235" y="2845778"/>
                  </a:lnTo>
                  <a:lnTo>
                    <a:pt x="2238235" y="1890560"/>
                  </a:lnTo>
                  <a:close/>
                </a:path>
                <a:path w="4612640" h="2846070">
                  <a:moveTo>
                    <a:pt x="2436063" y="2297214"/>
                  </a:moveTo>
                  <a:lnTo>
                    <a:pt x="2374049" y="2297214"/>
                  </a:lnTo>
                  <a:lnTo>
                    <a:pt x="2374049" y="2845778"/>
                  </a:lnTo>
                  <a:lnTo>
                    <a:pt x="2436063" y="2845778"/>
                  </a:lnTo>
                  <a:lnTo>
                    <a:pt x="2436063" y="2297214"/>
                  </a:lnTo>
                  <a:close/>
                </a:path>
                <a:path w="4612640" h="2846070">
                  <a:moveTo>
                    <a:pt x="2633903" y="2111197"/>
                  </a:moveTo>
                  <a:lnTo>
                    <a:pt x="2571889" y="2111197"/>
                  </a:lnTo>
                  <a:lnTo>
                    <a:pt x="2571889" y="2845778"/>
                  </a:lnTo>
                  <a:lnTo>
                    <a:pt x="2633903" y="2845778"/>
                  </a:lnTo>
                  <a:lnTo>
                    <a:pt x="2633903" y="2111197"/>
                  </a:lnTo>
                  <a:close/>
                </a:path>
                <a:path w="4612640" h="2846070">
                  <a:moveTo>
                    <a:pt x="2831744" y="2427008"/>
                  </a:moveTo>
                  <a:lnTo>
                    <a:pt x="2769730" y="2427008"/>
                  </a:lnTo>
                  <a:lnTo>
                    <a:pt x="2769730" y="2845778"/>
                  </a:lnTo>
                  <a:lnTo>
                    <a:pt x="2831744" y="2845778"/>
                  </a:lnTo>
                  <a:lnTo>
                    <a:pt x="2831744" y="2427008"/>
                  </a:lnTo>
                  <a:close/>
                </a:path>
                <a:path w="4612640" h="2846070">
                  <a:moveTo>
                    <a:pt x="3029585" y="2539492"/>
                  </a:moveTo>
                  <a:lnTo>
                    <a:pt x="2967558" y="2539492"/>
                  </a:lnTo>
                  <a:lnTo>
                    <a:pt x="2967558" y="2845778"/>
                  </a:lnTo>
                  <a:lnTo>
                    <a:pt x="3029585" y="2845778"/>
                  </a:lnTo>
                  <a:lnTo>
                    <a:pt x="3029585" y="2539492"/>
                  </a:lnTo>
                  <a:close/>
                </a:path>
                <a:path w="4612640" h="2846070">
                  <a:moveTo>
                    <a:pt x="3227413" y="2552471"/>
                  </a:moveTo>
                  <a:lnTo>
                    <a:pt x="3165398" y="2552471"/>
                  </a:lnTo>
                  <a:lnTo>
                    <a:pt x="3165398" y="2845778"/>
                  </a:lnTo>
                  <a:lnTo>
                    <a:pt x="3227413" y="2845778"/>
                  </a:lnTo>
                  <a:lnTo>
                    <a:pt x="3227413" y="2552471"/>
                  </a:lnTo>
                  <a:close/>
                </a:path>
                <a:path w="4612640" h="2846070">
                  <a:moveTo>
                    <a:pt x="3425253" y="1713179"/>
                  </a:moveTo>
                  <a:lnTo>
                    <a:pt x="3363239" y="1713179"/>
                  </a:lnTo>
                  <a:lnTo>
                    <a:pt x="3363239" y="2845778"/>
                  </a:lnTo>
                  <a:lnTo>
                    <a:pt x="3425253" y="2845778"/>
                  </a:lnTo>
                  <a:lnTo>
                    <a:pt x="3425253" y="1713179"/>
                  </a:lnTo>
                  <a:close/>
                </a:path>
                <a:path w="4612640" h="2846070">
                  <a:moveTo>
                    <a:pt x="3623094" y="1349781"/>
                  </a:moveTo>
                  <a:lnTo>
                    <a:pt x="3561080" y="1349781"/>
                  </a:lnTo>
                  <a:lnTo>
                    <a:pt x="3561080" y="2845778"/>
                  </a:lnTo>
                  <a:lnTo>
                    <a:pt x="3623094" y="2845778"/>
                  </a:lnTo>
                  <a:lnTo>
                    <a:pt x="3623094" y="1349781"/>
                  </a:lnTo>
                  <a:close/>
                </a:path>
                <a:path w="4612640" h="2846070">
                  <a:moveTo>
                    <a:pt x="3820934" y="912825"/>
                  </a:moveTo>
                  <a:lnTo>
                    <a:pt x="3758908" y="912825"/>
                  </a:lnTo>
                  <a:lnTo>
                    <a:pt x="3758908" y="2845778"/>
                  </a:lnTo>
                  <a:lnTo>
                    <a:pt x="3820934" y="2845778"/>
                  </a:lnTo>
                  <a:lnTo>
                    <a:pt x="3820934" y="912825"/>
                  </a:lnTo>
                  <a:close/>
                </a:path>
                <a:path w="4612640" h="2846070">
                  <a:moveTo>
                    <a:pt x="4018762" y="514819"/>
                  </a:moveTo>
                  <a:lnTo>
                    <a:pt x="3956748" y="514819"/>
                  </a:lnTo>
                  <a:lnTo>
                    <a:pt x="3956748" y="2845778"/>
                  </a:lnTo>
                  <a:lnTo>
                    <a:pt x="4018762" y="2845778"/>
                  </a:lnTo>
                  <a:lnTo>
                    <a:pt x="4018762" y="514819"/>
                  </a:lnTo>
                  <a:close/>
                </a:path>
                <a:path w="4612640" h="2846070">
                  <a:moveTo>
                    <a:pt x="4216603" y="471551"/>
                  </a:moveTo>
                  <a:lnTo>
                    <a:pt x="4154589" y="471551"/>
                  </a:lnTo>
                  <a:lnTo>
                    <a:pt x="4154589" y="2845778"/>
                  </a:lnTo>
                  <a:lnTo>
                    <a:pt x="4216603" y="2845778"/>
                  </a:lnTo>
                  <a:lnTo>
                    <a:pt x="4216603" y="471551"/>
                  </a:lnTo>
                  <a:close/>
                </a:path>
                <a:path w="4612640" h="2846070">
                  <a:moveTo>
                    <a:pt x="4414444" y="0"/>
                  </a:moveTo>
                  <a:lnTo>
                    <a:pt x="4352417" y="0"/>
                  </a:lnTo>
                  <a:lnTo>
                    <a:pt x="4352417" y="2845778"/>
                  </a:lnTo>
                  <a:lnTo>
                    <a:pt x="4414444" y="2845778"/>
                  </a:lnTo>
                  <a:lnTo>
                    <a:pt x="4414444" y="0"/>
                  </a:lnTo>
                  <a:close/>
                </a:path>
                <a:path w="4612640" h="2846070">
                  <a:moveTo>
                    <a:pt x="4612271" y="700849"/>
                  </a:moveTo>
                  <a:lnTo>
                    <a:pt x="4550257" y="700849"/>
                  </a:lnTo>
                  <a:lnTo>
                    <a:pt x="4550257" y="2845778"/>
                  </a:lnTo>
                  <a:lnTo>
                    <a:pt x="4612271" y="2845778"/>
                  </a:lnTo>
                  <a:lnTo>
                    <a:pt x="4612271" y="700849"/>
                  </a:lnTo>
                  <a:close/>
                </a:path>
              </a:pathLst>
            </a:custGeom>
            <a:solidFill>
              <a:srgbClr val="4966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886691" y="5636716"/>
              <a:ext cx="4748530" cy="0"/>
            </a:xfrm>
            <a:custGeom>
              <a:avLst/>
              <a:gdLst/>
              <a:ahLst/>
              <a:cxnLst/>
              <a:rect l="l" t="t" r="r" b="b"/>
              <a:pathLst>
                <a:path w="4748530">
                  <a:moveTo>
                    <a:pt x="0" y="0"/>
                  </a:moveTo>
                  <a:lnTo>
                    <a:pt x="4748098" y="0"/>
                  </a:lnTo>
                </a:path>
              </a:pathLst>
            </a:custGeom>
            <a:ln w="9524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881929" y="5631967"/>
              <a:ext cx="4758055" cy="9525"/>
            </a:xfrm>
            <a:custGeom>
              <a:avLst/>
              <a:gdLst/>
              <a:ahLst/>
              <a:cxnLst/>
              <a:rect l="l" t="t" r="r" b="b"/>
              <a:pathLst>
                <a:path w="4758055" h="9525">
                  <a:moveTo>
                    <a:pt x="9512" y="4749"/>
                  </a:moveTo>
                  <a:lnTo>
                    <a:pt x="8128" y="1384"/>
                  </a:lnTo>
                  <a:lnTo>
                    <a:pt x="4762" y="0"/>
                  </a:lnTo>
                  <a:lnTo>
                    <a:pt x="1384" y="1384"/>
                  </a:lnTo>
                  <a:lnTo>
                    <a:pt x="0" y="4749"/>
                  </a:lnTo>
                  <a:lnTo>
                    <a:pt x="1384" y="8128"/>
                  </a:lnTo>
                  <a:lnTo>
                    <a:pt x="4762" y="9512"/>
                  </a:lnTo>
                  <a:lnTo>
                    <a:pt x="8128" y="8128"/>
                  </a:lnTo>
                  <a:lnTo>
                    <a:pt x="9512" y="4749"/>
                  </a:lnTo>
                  <a:close/>
                </a:path>
                <a:path w="4758055" h="9525">
                  <a:moveTo>
                    <a:pt x="207352" y="4749"/>
                  </a:moveTo>
                  <a:lnTo>
                    <a:pt x="205955" y="1384"/>
                  </a:lnTo>
                  <a:lnTo>
                    <a:pt x="202590" y="0"/>
                  </a:lnTo>
                  <a:lnTo>
                    <a:pt x="199224" y="1384"/>
                  </a:lnTo>
                  <a:lnTo>
                    <a:pt x="197827" y="4749"/>
                  </a:lnTo>
                  <a:lnTo>
                    <a:pt x="199224" y="8128"/>
                  </a:lnTo>
                  <a:lnTo>
                    <a:pt x="202590" y="9512"/>
                  </a:lnTo>
                  <a:lnTo>
                    <a:pt x="205955" y="8128"/>
                  </a:lnTo>
                  <a:lnTo>
                    <a:pt x="207352" y="4749"/>
                  </a:lnTo>
                  <a:close/>
                </a:path>
                <a:path w="4758055" h="9525">
                  <a:moveTo>
                    <a:pt x="405193" y="4749"/>
                  </a:moveTo>
                  <a:lnTo>
                    <a:pt x="403796" y="1384"/>
                  </a:lnTo>
                  <a:lnTo>
                    <a:pt x="400431" y="0"/>
                  </a:lnTo>
                  <a:lnTo>
                    <a:pt x="397065" y="1384"/>
                  </a:lnTo>
                  <a:lnTo>
                    <a:pt x="395668" y="4749"/>
                  </a:lnTo>
                  <a:lnTo>
                    <a:pt x="397065" y="8128"/>
                  </a:lnTo>
                  <a:lnTo>
                    <a:pt x="400431" y="9512"/>
                  </a:lnTo>
                  <a:lnTo>
                    <a:pt x="403796" y="8128"/>
                  </a:lnTo>
                  <a:lnTo>
                    <a:pt x="405193" y="4749"/>
                  </a:lnTo>
                  <a:close/>
                </a:path>
                <a:path w="4758055" h="9525">
                  <a:moveTo>
                    <a:pt x="603034" y="4749"/>
                  </a:moveTo>
                  <a:lnTo>
                    <a:pt x="601637" y="1384"/>
                  </a:lnTo>
                  <a:lnTo>
                    <a:pt x="598271" y="0"/>
                  </a:lnTo>
                  <a:lnTo>
                    <a:pt x="594906" y="1384"/>
                  </a:lnTo>
                  <a:lnTo>
                    <a:pt x="593509" y="4749"/>
                  </a:lnTo>
                  <a:lnTo>
                    <a:pt x="594906" y="8128"/>
                  </a:lnTo>
                  <a:lnTo>
                    <a:pt x="598271" y="9512"/>
                  </a:lnTo>
                  <a:lnTo>
                    <a:pt x="601637" y="8128"/>
                  </a:lnTo>
                  <a:lnTo>
                    <a:pt x="603034" y="4749"/>
                  </a:lnTo>
                  <a:close/>
                </a:path>
                <a:path w="4758055" h="9525">
                  <a:moveTo>
                    <a:pt x="800862" y="4749"/>
                  </a:moveTo>
                  <a:lnTo>
                    <a:pt x="799477" y="1384"/>
                  </a:lnTo>
                  <a:lnTo>
                    <a:pt x="796112" y="0"/>
                  </a:lnTo>
                  <a:lnTo>
                    <a:pt x="792734" y="1384"/>
                  </a:lnTo>
                  <a:lnTo>
                    <a:pt x="791349" y="4749"/>
                  </a:lnTo>
                  <a:lnTo>
                    <a:pt x="792734" y="8128"/>
                  </a:lnTo>
                  <a:lnTo>
                    <a:pt x="796112" y="9512"/>
                  </a:lnTo>
                  <a:lnTo>
                    <a:pt x="799477" y="8128"/>
                  </a:lnTo>
                  <a:lnTo>
                    <a:pt x="800862" y="4749"/>
                  </a:lnTo>
                  <a:close/>
                </a:path>
                <a:path w="4758055" h="9525">
                  <a:moveTo>
                    <a:pt x="998702" y="4749"/>
                  </a:moveTo>
                  <a:lnTo>
                    <a:pt x="997318" y="1384"/>
                  </a:lnTo>
                  <a:lnTo>
                    <a:pt x="993952" y="0"/>
                  </a:lnTo>
                  <a:lnTo>
                    <a:pt x="990574" y="1384"/>
                  </a:lnTo>
                  <a:lnTo>
                    <a:pt x="989190" y="4749"/>
                  </a:lnTo>
                  <a:lnTo>
                    <a:pt x="990574" y="8128"/>
                  </a:lnTo>
                  <a:lnTo>
                    <a:pt x="993952" y="9512"/>
                  </a:lnTo>
                  <a:lnTo>
                    <a:pt x="997318" y="8128"/>
                  </a:lnTo>
                  <a:lnTo>
                    <a:pt x="998702" y="4749"/>
                  </a:lnTo>
                  <a:close/>
                </a:path>
                <a:path w="4758055" h="9525">
                  <a:moveTo>
                    <a:pt x="1196530" y="4749"/>
                  </a:moveTo>
                  <a:lnTo>
                    <a:pt x="1195146" y="1384"/>
                  </a:lnTo>
                  <a:lnTo>
                    <a:pt x="1191780" y="0"/>
                  </a:lnTo>
                  <a:lnTo>
                    <a:pt x="1188402" y="1384"/>
                  </a:lnTo>
                  <a:lnTo>
                    <a:pt x="1187018" y="4749"/>
                  </a:lnTo>
                  <a:lnTo>
                    <a:pt x="1188402" y="8128"/>
                  </a:lnTo>
                  <a:lnTo>
                    <a:pt x="1191780" y="9512"/>
                  </a:lnTo>
                  <a:lnTo>
                    <a:pt x="1195146" y="8128"/>
                  </a:lnTo>
                  <a:lnTo>
                    <a:pt x="1196530" y="4749"/>
                  </a:lnTo>
                  <a:close/>
                </a:path>
                <a:path w="4758055" h="9525">
                  <a:moveTo>
                    <a:pt x="1394371" y="4749"/>
                  </a:moveTo>
                  <a:lnTo>
                    <a:pt x="1392986" y="1384"/>
                  </a:lnTo>
                  <a:lnTo>
                    <a:pt x="1389621" y="0"/>
                  </a:lnTo>
                  <a:lnTo>
                    <a:pt x="1386243" y="1384"/>
                  </a:lnTo>
                  <a:lnTo>
                    <a:pt x="1384858" y="4749"/>
                  </a:lnTo>
                  <a:lnTo>
                    <a:pt x="1386243" y="8128"/>
                  </a:lnTo>
                  <a:lnTo>
                    <a:pt x="1389621" y="9512"/>
                  </a:lnTo>
                  <a:lnTo>
                    <a:pt x="1392986" y="8128"/>
                  </a:lnTo>
                  <a:lnTo>
                    <a:pt x="1394371" y="4749"/>
                  </a:lnTo>
                  <a:close/>
                </a:path>
                <a:path w="4758055" h="9525">
                  <a:moveTo>
                    <a:pt x="1592211" y="4749"/>
                  </a:moveTo>
                  <a:lnTo>
                    <a:pt x="1590827" y="1384"/>
                  </a:lnTo>
                  <a:lnTo>
                    <a:pt x="1587461" y="0"/>
                  </a:lnTo>
                  <a:lnTo>
                    <a:pt x="1584083" y="1384"/>
                  </a:lnTo>
                  <a:lnTo>
                    <a:pt x="1582699" y="4749"/>
                  </a:lnTo>
                  <a:lnTo>
                    <a:pt x="1584083" y="8128"/>
                  </a:lnTo>
                  <a:lnTo>
                    <a:pt x="1587461" y="9512"/>
                  </a:lnTo>
                  <a:lnTo>
                    <a:pt x="1590827" y="8128"/>
                  </a:lnTo>
                  <a:lnTo>
                    <a:pt x="1592211" y="4749"/>
                  </a:lnTo>
                  <a:close/>
                </a:path>
                <a:path w="4758055" h="9525">
                  <a:moveTo>
                    <a:pt x="1790052" y="4749"/>
                  </a:moveTo>
                  <a:lnTo>
                    <a:pt x="1788668" y="1384"/>
                  </a:lnTo>
                  <a:lnTo>
                    <a:pt x="1785302" y="0"/>
                  </a:lnTo>
                  <a:lnTo>
                    <a:pt x="1781924" y="1384"/>
                  </a:lnTo>
                  <a:lnTo>
                    <a:pt x="1780540" y="4749"/>
                  </a:lnTo>
                  <a:lnTo>
                    <a:pt x="1781924" y="8128"/>
                  </a:lnTo>
                  <a:lnTo>
                    <a:pt x="1785302" y="9512"/>
                  </a:lnTo>
                  <a:lnTo>
                    <a:pt x="1788668" y="8128"/>
                  </a:lnTo>
                  <a:lnTo>
                    <a:pt x="1790052" y="4749"/>
                  </a:lnTo>
                  <a:close/>
                </a:path>
                <a:path w="4758055" h="9525">
                  <a:moveTo>
                    <a:pt x="1987880" y="4749"/>
                  </a:moveTo>
                  <a:lnTo>
                    <a:pt x="1986495" y="1384"/>
                  </a:lnTo>
                  <a:lnTo>
                    <a:pt x="1983130" y="0"/>
                  </a:lnTo>
                  <a:lnTo>
                    <a:pt x="1979752" y="1384"/>
                  </a:lnTo>
                  <a:lnTo>
                    <a:pt x="1978367" y="4749"/>
                  </a:lnTo>
                  <a:lnTo>
                    <a:pt x="1979752" y="8128"/>
                  </a:lnTo>
                  <a:lnTo>
                    <a:pt x="1983130" y="9512"/>
                  </a:lnTo>
                  <a:lnTo>
                    <a:pt x="1986495" y="8128"/>
                  </a:lnTo>
                  <a:lnTo>
                    <a:pt x="1987880" y="4749"/>
                  </a:lnTo>
                  <a:close/>
                </a:path>
                <a:path w="4758055" h="9525">
                  <a:moveTo>
                    <a:pt x="2185720" y="4749"/>
                  </a:moveTo>
                  <a:lnTo>
                    <a:pt x="2184336" y="1384"/>
                  </a:lnTo>
                  <a:lnTo>
                    <a:pt x="2180971" y="0"/>
                  </a:lnTo>
                  <a:lnTo>
                    <a:pt x="2177592" y="1384"/>
                  </a:lnTo>
                  <a:lnTo>
                    <a:pt x="2176208" y="4749"/>
                  </a:lnTo>
                  <a:lnTo>
                    <a:pt x="2177592" y="8128"/>
                  </a:lnTo>
                  <a:lnTo>
                    <a:pt x="2180971" y="9512"/>
                  </a:lnTo>
                  <a:lnTo>
                    <a:pt x="2184336" y="8128"/>
                  </a:lnTo>
                  <a:lnTo>
                    <a:pt x="2185720" y="4749"/>
                  </a:lnTo>
                  <a:close/>
                </a:path>
                <a:path w="4758055" h="9525">
                  <a:moveTo>
                    <a:pt x="2383561" y="4749"/>
                  </a:moveTo>
                  <a:lnTo>
                    <a:pt x="2382177" y="1384"/>
                  </a:lnTo>
                  <a:lnTo>
                    <a:pt x="2378811" y="0"/>
                  </a:lnTo>
                  <a:lnTo>
                    <a:pt x="2375433" y="1384"/>
                  </a:lnTo>
                  <a:lnTo>
                    <a:pt x="2374049" y="4749"/>
                  </a:lnTo>
                  <a:lnTo>
                    <a:pt x="2375433" y="8128"/>
                  </a:lnTo>
                  <a:lnTo>
                    <a:pt x="2378811" y="9512"/>
                  </a:lnTo>
                  <a:lnTo>
                    <a:pt x="2382177" y="8128"/>
                  </a:lnTo>
                  <a:lnTo>
                    <a:pt x="2383561" y="4749"/>
                  </a:lnTo>
                  <a:close/>
                </a:path>
                <a:path w="4758055" h="9525">
                  <a:moveTo>
                    <a:pt x="2581402" y="4749"/>
                  </a:moveTo>
                  <a:lnTo>
                    <a:pt x="2580017" y="1384"/>
                  </a:lnTo>
                  <a:lnTo>
                    <a:pt x="2576652" y="0"/>
                  </a:lnTo>
                  <a:lnTo>
                    <a:pt x="2573274" y="1384"/>
                  </a:lnTo>
                  <a:lnTo>
                    <a:pt x="2571889" y="4749"/>
                  </a:lnTo>
                  <a:lnTo>
                    <a:pt x="2573274" y="8128"/>
                  </a:lnTo>
                  <a:lnTo>
                    <a:pt x="2576652" y="9512"/>
                  </a:lnTo>
                  <a:lnTo>
                    <a:pt x="2580017" y="8128"/>
                  </a:lnTo>
                  <a:lnTo>
                    <a:pt x="2581402" y="4749"/>
                  </a:lnTo>
                  <a:close/>
                </a:path>
                <a:path w="4758055" h="9525">
                  <a:moveTo>
                    <a:pt x="2779230" y="4749"/>
                  </a:moveTo>
                  <a:lnTo>
                    <a:pt x="2777845" y="1384"/>
                  </a:lnTo>
                  <a:lnTo>
                    <a:pt x="2774480" y="0"/>
                  </a:lnTo>
                  <a:lnTo>
                    <a:pt x="2771102" y="1384"/>
                  </a:lnTo>
                  <a:lnTo>
                    <a:pt x="2769717" y="4749"/>
                  </a:lnTo>
                  <a:lnTo>
                    <a:pt x="2771102" y="8128"/>
                  </a:lnTo>
                  <a:lnTo>
                    <a:pt x="2774480" y="9512"/>
                  </a:lnTo>
                  <a:lnTo>
                    <a:pt x="2777845" y="8128"/>
                  </a:lnTo>
                  <a:lnTo>
                    <a:pt x="2779230" y="4749"/>
                  </a:lnTo>
                  <a:close/>
                </a:path>
                <a:path w="4758055" h="9525">
                  <a:moveTo>
                    <a:pt x="2977070" y="4749"/>
                  </a:moveTo>
                  <a:lnTo>
                    <a:pt x="2975686" y="1384"/>
                  </a:lnTo>
                  <a:lnTo>
                    <a:pt x="2972320" y="0"/>
                  </a:lnTo>
                  <a:lnTo>
                    <a:pt x="2968942" y="1384"/>
                  </a:lnTo>
                  <a:lnTo>
                    <a:pt x="2967558" y="4749"/>
                  </a:lnTo>
                  <a:lnTo>
                    <a:pt x="2968942" y="8128"/>
                  </a:lnTo>
                  <a:lnTo>
                    <a:pt x="2972320" y="9512"/>
                  </a:lnTo>
                  <a:lnTo>
                    <a:pt x="2975686" y="8128"/>
                  </a:lnTo>
                  <a:lnTo>
                    <a:pt x="2977070" y="4749"/>
                  </a:lnTo>
                  <a:close/>
                </a:path>
                <a:path w="4758055" h="9525">
                  <a:moveTo>
                    <a:pt x="3174911" y="4749"/>
                  </a:moveTo>
                  <a:lnTo>
                    <a:pt x="3173526" y="1384"/>
                  </a:lnTo>
                  <a:lnTo>
                    <a:pt x="3170161" y="0"/>
                  </a:lnTo>
                  <a:lnTo>
                    <a:pt x="3166783" y="1384"/>
                  </a:lnTo>
                  <a:lnTo>
                    <a:pt x="3165398" y="4749"/>
                  </a:lnTo>
                  <a:lnTo>
                    <a:pt x="3166783" y="8128"/>
                  </a:lnTo>
                  <a:lnTo>
                    <a:pt x="3170161" y="9512"/>
                  </a:lnTo>
                  <a:lnTo>
                    <a:pt x="3173526" y="8128"/>
                  </a:lnTo>
                  <a:lnTo>
                    <a:pt x="3174911" y="4749"/>
                  </a:lnTo>
                  <a:close/>
                </a:path>
                <a:path w="4758055" h="9525">
                  <a:moveTo>
                    <a:pt x="3372751" y="4749"/>
                  </a:moveTo>
                  <a:lnTo>
                    <a:pt x="3371367" y="1384"/>
                  </a:lnTo>
                  <a:lnTo>
                    <a:pt x="3368002" y="0"/>
                  </a:lnTo>
                  <a:lnTo>
                    <a:pt x="3364623" y="1384"/>
                  </a:lnTo>
                  <a:lnTo>
                    <a:pt x="3363239" y="4749"/>
                  </a:lnTo>
                  <a:lnTo>
                    <a:pt x="3364623" y="8128"/>
                  </a:lnTo>
                  <a:lnTo>
                    <a:pt x="3368002" y="9512"/>
                  </a:lnTo>
                  <a:lnTo>
                    <a:pt x="3371367" y="8128"/>
                  </a:lnTo>
                  <a:lnTo>
                    <a:pt x="3372751" y="4749"/>
                  </a:lnTo>
                  <a:close/>
                </a:path>
                <a:path w="4758055" h="9525">
                  <a:moveTo>
                    <a:pt x="3570579" y="4749"/>
                  </a:moveTo>
                  <a:lnTo>
                    <a:pt x="3569195" y="1384"/>
                  </a:lnTo>
                  <a:lnTo>
                    <a:pt x="3565829" y="0"/>
                  </a:lnTo>
                  <a:lnTo>
                    <a:pt x="3562451" y="1384"/>
                  </a:lnTo>
                  <a:lnTo>
                    <a:pt x="3561067" y="4749"/>
                  </a:lnTo>
                  <a:lnTo>
                    <a:pt x="3562451" y="8128"/>
                  </a:lnTo>
                  <a:lnTo>
                    <a:pt x="3565829" y="9512"/>
                  </a:lnTo>
                  <a:lnTo>
                    <a:pt x="3569195" y="8128"/>
                  </a:lnTo>
                  <a:lnTo>
                    <a:pt x="3570579" y="4749"/>
                  </a:lnTo>
                  <a:close/>
                </a:path>
                <a:path w="4758055" h="9525">
                  <a:moveTo>
                    <a:pt x="3768420" y="4749"/>
                  </a:moveTo>
                  <a:lnTo>
                    <a:pt x="3767036" y="1384"/>
                  </a:lnTo>
                  <a:lnTo>
                    <a:pt x="3763670" y="0"/>
                  </a:lnTo>
                  <a:lnTo>
                    <a:pt x="3760292" y="1384"/>
                  </a:lnTo>
                  <a:lnTo>
                    <a:pt x="3758908" y="4749"/>
                  </a:lnTo>
                  <a:lnTo>
                    <a:pt x="3760292" y="8128"/>
                  </a:lnTo>
                  <a:lnTo>
                    <a:pt x="3763670" y="9512"/>
                  </a:lnTo>
                  <a:lnTo>
                    <a:pt x="3767036" y="8128"/>
                  </a:lnTo>
                  <a:lnTo>
                    <a:pt x="3768420" y="4749"/>
                  </a:lnTo>
                  <a:close/>
                </a:path>
                <a:path w="4758055" h="9525">
                  <a:moveTo>
                    <a:pt x="3966260" y="4749"/>
                  </a:moveTo>
                  <a:lnTo>
                    <a:pt x="3964876" y="1384"/>
                  </a:lnTo>
                  <a:lnTo>
                    <a:pt x="3961511" y="0"/>
                  </a:lnTo>
                  <a:lnTo>
                    <a:pt x="3958132" y="1384"/>
                  </a:lnTo>
                  <a:lnTo>
                    <a:pt x="3956748" y="4749"/>
                  </a:lnTo>
                  <a:lnTo>
                    <a:pt x="3958132" y="8128"/>
                  </a:lnTo>
                  <a:lnTo>
                    <a:pt x="3961511" y="9512"/>
                  </a:lnTo>
                  <a:lnTo>
                    <a:pt x="3964876" y="8128"/>
                  </a:lnTo>
                  <a:lnTo>
                    <a:pt x="3966260" y="4749"/>
                  </a:lnTo>
                  <a:close/>
                </a:path>
                <a:path w="4758055" h="9525">
                  <a:moveTo>
                    <a:pt x="4164088" y="4749"/>
                  </a:moveTo>
                  <a:lnTo>
                    <a:pt x="4162704" y="1384"/>
                  </a:lnTo>
                  <a:lnTo>
                    <a:pt x="4159339" y="0"/>
                  </a:lnTo>
                  <a:lnTo>
                    <a:pt x="4155960" y="1384"/>
                  </a:lnTo>
                  <a:lnTo>
                    <a:pt x="4154576" y="4749"/>
                  </a:lnTo>
                  <a:lnTo>
                    <a:pt x="4155960" y="8128"/>
                  </a:lnTo>
                  <a:lnTo>
                    <a:pt x="4159339" y="9512"/>
                  </a:lnTo>
                  <a:lnTo>
                    <a:pt x="4162704" y="8128"/>
                  </a:lnTo>
                  <a:lnTo>
                    <a:pt x="4164088" y="4749"/>
                  </a:lnTo>
                  <a:close/>
                </a:path>
                <a:path w="4758055" h="9525">
                  <a:moveTo>
                    <a:pt x="4361929" y="4749"/>
                  </a:moveTo>
                  <a:lnTo>
                    <a:pt x="4360545" y="1384"/>
                  </a:lnTo>
                  <a:lnTo>
                    <a:pt x="4357179" y="0"/>
                  </a:lnTo>
                  <a:lnTo>
                    <a:pt x="4353801" y="1384"/>
                  </a:lnTo>
                  <a:lnTo>
                    <a:pt x="4352417" y="4749"/>
                  </a:lnTo>
                  <a:lnTo>
                    <a:pt x="4353801" y="8128"/>
                  </a:lnTo>
                  <a:lnTo>
                    <a:pt x="4357179" y="9512"/>
                  </a:lnTo>
                  <a:lnTo>
                    <a:pt x="4360545" y="8128"/>
                  </a:lnTo>
                  <a:lnTo>
                    <a:pt x="4361929" y="4749"/>
                  </a:lnTo>
                  <a:close/>
                </a:path>
                <a:path w="4758055" h="9525">
                  <a:moveTo>
                    <a:pt x="4559770" y="4749"/>
                  </a:moveTo>
                  <a:lnTo>
                    <a:pt x="4558385" y="1384"/>
                  </a:lnTo>
                  <a:lnTo>
                    <a:pt x="4555020" y="0"/>
                  </a:lnTo>
                  <a:lnTo>
                    <a:pt x="4551642" y="1384"/>
                  </a:lnTo>
                  <a:lnTo>
                    <a:pt x="4550257" y="4749"/>
                  </a:lnTo>
                  <a:lnTo>
                    <a:pt x="4551642" y="8128"/>
                  </a:lnTo>
                  <a:lnTo>
                    <a:pt x="4555020" y="9512"/>
                  </a:lnTo>
                  <a:lnTo>
                    <a:pt x="4558385" y="8128"/>
                  </a:lnTo>
                  <a:lnTo>
                    <a:pt x="4559770" y="4749"/>
                  </a:lnTo>
                  <a:close/>
                </a:path>
                <a:path w="4758055" h="9525">
                  <a:moveTo>
                    <a:pt x="4757610" y="4749"/>
                  </a:moveTo>
                  <a:lnTo>
                    <a:pt x="4756226" y="1384"/>
                  </a:lnTo>
                  <a:lnTo>
                    <a:pt x="4752860" y="0"/>
                  </a:lnTo>
                  <a:lnTo>
                    <a:pt x="4749482" y="1384"/>
                  </a:lnTo>
                  <a:lnTo>
                    <a:pt x="4748098" y="4749"/>
                  </a:lnTo>
                  <a:lnTo>
                    <a:pt x="4749482" y="8128"/>
                  </a:lnTo>
                  <a:lnTo>
                    <a:pt x="4752860" y="9512"/>
                  </a:lnTo>
                  <a:lnTo>
                    <a:pt x="4756226" y="8128"/>
                  </a:lnTo>
                  <a:lnTo>
                    <a:pt x="4757610" y="4749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5910750" y="5167134"/>
            <a:ext cx="17780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5" dirty="0">
                <a:latin typeface="Arial Black"/>
                <a:cs typeface="Arial Black"/>
              </a:rPr>
              <a:t>68</a:t>
            </a:r>
            <a:endParaRPr sz="900">
              <a:latin typeface="Arial Black"/>
              <a:cs typeface="Arial Black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108587" y="5236349"/>
            <a:ext cx="17780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5" dirty="0">
                <a:latin typeface="Arial Black"/>
                <a:cs typeface="Arial Black"/>
              </a:rPr>
              <a:t>52</a:t>
            </a:r>
            <a:endParaRPr sz="900">
              <a:latin typeface="Arial Black"/>
              <a:cs typeface="Arial Black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268306" y="2843952"/>
            <a:ext cx="25400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5" dirty="0">
                <a:latin typeface="Arial Black"/>
                <a:cs typeface="Arial Black"/>
              </a:rPr>
              <a:t>605</a:t>
            </a:r>
            <a:endParaRPr sz="900">
              <a:latin typeface="Arial Black"/>
              <a:cs typeface="Arial Black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466144" y="3233311"/>
            <a:ext cx="25400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5" dirty="0">
                <a:latin typeface="Arial Black"/>
                <a:cs typeface="Arial Black"/>
              </a:rPr>
              <a:t>515</a:t>
            </a:r>
            <a:endParaRPr sz="900">
              <a:latin typeface="Arial Black"/>
              <a:cs typeface="Arial Black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663980" y="3371748"/>
            <a:ext cx="25400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5" dirty="0">
                <a:latin typeface="Arial Black"/>
                <a:cs typeface="Arial Black"/>
              </a:rPr>
              <a:t>483</a:t>
            </a:r>
            <a:endParaRPr sz="900">
              <a:latin typeface="Arial Black"/>
              <a:cs typeface="Arial Black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861813" y="3570757"/>
            <a:ext cx="25400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5" dirty="0">
                <a:latin typeface="Arial Black"/>
                <a:cs typeface="Arial Black"/>
              </a:rPr>
              <a:t>437</a:t>
            </a:r>
            <a:endParaRPr sz="900">
              <a:latin typeface="Arial Black"/>
              <a:cs typeface="Arial Black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034254" y="3241964"/>
            <a:ext cx="50292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900" spc="-10" dirty="0">
                <a:latin typeface="Arial Black"/>
                <a:cs typeface="Arial Black"/>
              </a:rPr>
              <a:t>513</a:t>
            </a:r>
            <a:r>
              <a:rPr sz="1350" spc="-15" baseline="-33950" dirty="0">
                <a:latin typeface="Arial Black"/>
                <a:cs typeface="Arial Black"/>
              </a:rPr>
              <a:t>497</a:t>
            </a:r>
            <a:endParaRPr sz="1350" baseline="-33950">
              <a:latin typeface="Arial Black"/>
              <a:cs typeface="Arial Black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455335" y="3389058"/>
            <a:ext cx="25400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5" dirty="0">
                <a:latin typeface="Arial Black"/>
                <a:cs typeface="Arial Black"/>
              </a:rPr>
              <a:t>479</a:t>
            </a:r>
            <a:endParaRPr sz="900">
              <a:latin typeface="Arial Black"/>
              <a:cs typeface="Arial Black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653163" y="3843311"/>
            <a:ext cx="25400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5" dirty="0">
                <a:latin typeface="Arial Black"/>
                <a:cs typeface="Arial Black"/>
              </a:rPr>
              <a:t>374</a:t>
            </a:r>
            <a:endParaRPr sz="900">
              <a:latin typeface="Arial Black"/>
              <a:cs typeface="Arial Black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851004" y="4314862"/>
            <a:ext cx="25400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5" dirty="0">
                <a:latin typeface="Arial Black"/>
                <a:cs typeface="Arial Black"/>
              </a:rPr>
              <a:t>265</a:t>
            </a:r>
            <a:endParaRPr sz="900">
              <a:latin typeface="Arial Black"/>
              <a:cs typeface="Arial Black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8048845" y="4496574"/>
            <a:ext cx="25400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5" dirty="0">
                <a:latin typeface="Arial Black"/>
                <a:cs typeface="Arial Black"/>
              </a:rPr>
              <a:t>223</a:t>
            </a:r>
            <a:endParaRPr sz="900">
              <a:latin typeface="Arial Black"/>
              <a:cs typeface="Arial Black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8246672" y="4903228"/>
            <a:ext cx="25400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5" dirty="0">
                <a:latin typeface="Arial Black"/>
                <a:cs typeface="Arial Black"/>
              </a:rPr>
              <a:t>129</a:t>
            </a:r>
            <a:endParaRPr sz="900">
              <a:latin typeface="Arial Black"/>
              <a:cs typeface="Arial Black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8444513" y="4717212"/>
            <a:ext cx="25400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5" dirty="0">
                <a:latin typeface="Arial Black"/>
                <a:cs typeface="Arial Black"/>
              </a:rPr>
              <a:t>172</a:t>
            </a:r>
            <a:endParaRPr sz="900">
              <a:latin typeface="Arial Black"/>
              <a:cs typeface="Arial Black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8655067" y="5033022"/>
            <a:ext cx="624205" cy="2755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ts val="985"/>
              </a:lnSpc>
              <a:spcBef>
                <a:spcPts val="100"/>
              </a:spcBef>
            </a:pPr>
            <a:r>
              <a:rPr sz="900" spc="-25" dirty="0">
                <a:latin typeface="Arial Black"/>
                <a:cs typeface="Arial Black"/>
              </a:rPr>
              <a:t>99</a:t>
            </a:r>
            <a:endParaRPr sz="900">
              <a:latin typeface="Arial Black"/>
              <a:cs typeface="Arial Black"/>
            </a:endParaRPr>
          </a:p>
          <a:p>
            <a:pPr marL="235585">
              <a:lnSpc>
                <a:spcPts val="985"/>
              </a:lnSpc>
            </a:pPr>
            <a:r>
              <a:rPr sz="900" dirty="0">
                <a:latin typeface="Arial Black"/>
                <a:cs typeface="Arial Black"/>
              </a:rPr>
              <a:t>73</a:t>
            </a:r>
            <a:r>
              <a:rPr sz="900" spc="50" dirty="0">
                <a:latin typeface="Arial Black"/>
                <a:cs typeface="Arial Black"/>
              </a:rPr>
              <a:t> </a:t>
            </a:r>
            <a:r>
              <a:rPr sz="1350" spc="-37" baseline="-6172" dirty="0">
                <a:latin typeface="Arial Black"/>
                <a:cs typeface="Arial Black"/>
              </a:rPr>
              <a:t>70</a:t>
            </a:r>
            <a:endParaRPr sz="1350" baseline="-6172">
              <a:latin typeface="Arial Black"/>
              <a:cs typeface="Arial Black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9235863" y="4319193"/>
            <a:ext cx="25400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5" dirty="0">
                <a:latin typeface="Arial Black"/>
                <a:cs typeface="Arial Black"/>
              </a:rPr>
              <a:t>264</a:t>
            </a:r>
            <a:endParaRPr sz="900">
              <a:latin typeface="Arial Black"/>
              <a:cs typeface="Arial Black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9433704" y="3955795"/>
            <a:ext cx="25400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5" dirty="0">
                <a:latin typeface="Arial Black"/>
                <a:cs typeface="Arial Black"/>
              </a:rPr>
              <a:t>348</a:t>
            </a:r>
            <a:endParaRPr sz="900">
              <a:latin typeface="Arial Black"/>
              <a:cs typeface="Arial Black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9631544" y="3518839"/>
            <a:ext cx="25400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5" dirty="0">
                <a:latin typeface="Arial Black"/>
                <a:cs typeface="Arial Black"/>
              </a:rPr>
              <a:t>449</a:t>
            </a:r>
            <a:endParaRPr sz="900">
              <a:latin typeface="Arial Black"/>
              <a:cs typeface="Arial Black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9803972" y="3077567"/>
            <a:ext cx="50292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350" spc="-15" baseline="-21604" dirty="0">
                <a:latin typeface="Arial Black"/>
                <a:cs typeface="Arial Black"/>
              </a:rPr>
              <a:t>541</a:t>
            </a:r>
            <a:r>
              <a:rPr sz="900" spc="-10" dirty="0">
                <a:latin typeface="Arial Black"/>
                <a:cs typeface="Arial Black"/>
              </a:rPr>
              <a:t>551</a:t>
            </a:r>
            <a:endParaRPr sz="900">
              <a:latin typeface="Arial Black"/>
              <a:cs typeface="Arial Black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0225053" y="2606009"/>
            <a:ext cx="25400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5" dirty="0">
                <a:latin typeface="Arial Black"/>
                <a:cs typeface="Arial Black"/>
              </a:rPr>
              <a:t>660</a:t>
            </a:r>
            <a:endParaRPr sz="900">
              <a:latin typeface="Arial Black"/>
              <a:cs typeface="Arial Black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0422894" y="3306864"/>
            <a:ext cx="25400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5" dirty="0">
                <a:latin typeface="Arial Black"/>
                <a:cs typeface="Arial Black"/>
              </a:rPr>
              <a:t>498</a:t>
            </a:r>
            <a:endParaRPr sz="900">
              <a:latin typeface="Arial Black"/>
              <a:cs typeface="Arial Black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5934791" y="5723445"/>
            <a:ext cx="465201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latin typeface="Arial Black"/>
                <a:cs typeface="Arial Black"/>
              </a:rPr>
              <a:t>0</a:t>
            </a:r>
            <a:r>
              <a:rPr sz="900" spc="175" dirty="0">
                <a:latin typeface="Arial Black"/>
                <a:cs typeface="Arial Black"/>
              </a:rPr>
              <a:t>  </a:t>
            </a:r>
            <a:r>
              <a:rPr sz="900" dirty="0">
                <a:latin typeface="Arial Black"/>
                <a:cs typeface="Arial Black"/>
              </a:rPr>
              <a:t>1</a:t>
            </a:r>
            <a:r>
              <a:rPr sz="900" spc="350" dirty="0">
                <a:latin typeface="Arial Black"/>
                <a:cs typeface="Arial Black"/>
              </a:rPr>
              <a:t> </a:t>
            </a:r>
            <a:r>
              <a:rPr sz="900" dirty="0">
                <a:latin typeface="Arial Black"/>
                <a:cs typeface="Arial Black"/>
              </a:rPr>
              <a:t>10</a:t>
            </a:r>
            <a:r>
              <a:rPr sz="900" spc="50" dirty="0">
                <a:latin typeface="Arial Black"/>
                <a:cs typeface="Arial Black"/>
              </a:rPr>
              <a:t> </a:t>
            </a:r>
            <a:r>
              <a:rPr sz="900" dirty="0">
                <a:latin typeface="Arial Black"/>
                <a:cs typeface="Arial Black"/>
              </a:rPr>
              <a:t>11</a:t>
            </a:r>
            <a:r>
              <a:rPr sz="900" spc="55" dirty="0">
                <a:latin typeface="Arial Black"/>
                <a:cs typeface="Arial Black"/>
              </a:rPr>
              <a:t> </a:t>
            </a:r>
            <a:r>
              <a:rPr sz="900" dirty="0">
                <a:latin typeface="Arial Black"/>
                <a:cs typeface="Arial Black"/>
              </a:rPr>
              <a:t>12</a:t>
            </a:r>
            <a:r>
              <a:rPr sz="900" spc="55" dirty="0">
                <a:latin typeface="Arial Black"/>
                <a:cs typeface="Arial Black"/>
              </a:rPr>
              <a:t> </a:t>
            </a:r>
            <a:r>
              <a:rPr sz="900" dirty="0">
                <a:latin typeface="Arial Black"/>
                <a:cs typeface="Arial Black"/>
              </a:rPr>
              <a:t>13</a:t>
            </a:r>
            <a:r>
              <a:rPr sz="900" spc="50" dirty="0">
                <a:latin typeface="Arial Black"/>
                <a:cs typeface="Arial Black"/>
              </a:rPr>
              <a:t> </a:t>
            </a:r>
            <a:r>
              <a:rPr sz="900" dirty="0">
                <a:latin typeface="Arial Black"/>
                <a:cs typeface="Arial Black"/>
              </a:rPr>
              <a:t>14</a:t>
            </a:r>
            <a:r>
              <a:rPr sz="900" spc="55" dirty="0">
                <a:latin typeface="Arial Black"/>
                <a:cs typeface="Arial Black"/>
              </a:rPr>
              <a:t> </a:t>
            </a:r>
            <a:r>
              <a:rPr sz="900" dirty="0">
                <a:latin typeface="Arial Black"/>
                <a:cs typeface="Arial Black"/>
              </a:rPr>
              <a:t>15</a:t>
            </a:r>
            <a:r>
              <a:rPr sz="900" spc="55" dirty="0">
                <a:latin typeface="Arial Black"/>
                <a:cs typeface="Arial Black"/>
              </a:rPr>
              <a:t> </a:t>
            </a:r>
            <a:r>
              <a:rPr sz="900" dirty="0">
                <a:latin typeface="Arial Black"/>
                <a:cs typeface="Arial Black"/>
              </a:rPr>
              <a:t>16</a:t>
            </a:r>
            <a:r>
              <a:rPr sz="900" spc="50" dirty="0">
                <a:latin typeface="Arial Black"/>
                <a:cs typeface="Arial Black"/>
              </a:rPr>
              <a:t> </a:t>
            </a:r>
            <a:r>
              <a:rPr sz="900" dirty="0">
                <a:latin typeface="Arial Black"/>
                <a:cs typeface="Arial Black"/>
              </a:rPr>
              <a:t>17</a:t>
            </a:r>
            <a:r>
              <a:rPr sz="900" spc="55" dirty="0">
                <a:latin typeface="Arial Black"/>
                <a:cs typeface="Arial Black"/>
              </a:rPr>
              <a:t> </a:t>
            </a:r>
            <a:r>
              <a:rPr sz="900" dirty="0">
                <a:latin typeface="Arial Black"/>
                <a:cs typeface="Arial Black"/>
              </a:rPr>
              <a:t>18</a:t>
            </a:r>
            <a:r>
              <a:rPr sz="900" spc="55" dirty="0">
                <a:latin typeface="Arial Black"/>
                <a:cs typeface="Arial Black"/>
              </a:rPr>
              <a:t> </a:t>
            </a:r>
            <a:r>
              <a:rPr sz="900" dirty="0">
                <a:latin typeface="Arial Black"/>
                <a:cs typeface="Arial Black"/>
              </a:rPr>
              <a:t>19</a:t>
            </a:r>
            <a:r>
              <a:rPr sz="900" spc="350" dirty="0">
                <a:latin typeface="Arial Black"/>
                <a:cs typeface="Arial Black"/>
              </a:rPr>
              <a:t> </a:t>
            </a:r>
            <a:r>
              <a:rPr sz="900" dirty="0">
                <a:latin typeface="Arial Black"/>
                <a:cs typeface="Arial Black"/>
              </a:rPr>
              <a:t>2</a:t>
            </a:r>
            <a:r>
              <a:rPr sz="900" spc="350" dirty="0">
                <a:latin typeface="Arial Black"/>
                <a:cs typeface="Arial Black"/>
              </a:rPr>
              <a:t> </a:t>
            </a:r>
            <a:r>
              <a:rPr sz="900" dirty="0">
                <a:latin typeface="Arial Black"/>
                <a:cs typeface="Arial Black"/>
              </a:rPr>
              <a:t>20</a:t>
            </a:r>
            <a:r>
              <a:rPr sz="900" spc="55" dirty="0">
                <a:latin typeface="Arial Black"/>
                <a:cs typeface="Arial Black"/>
              </a:rPr>
              <a:t> </a:t>
            </a:r>
            <a:r>
              <a:rPr sz="900" dirty="0">
                <a:latin typeface="Arial Black"/>
                <a:cs typeface="Arial Black"/>
              </a:rPr>
              <a:t>21</a:t>
            </a:r>
            <a:r>
              <a:rPr sz="900" spc="50" dirty="0">
                <a:latin typeface="Arial Black"/>
                <a:cs typeface="Arial Black"/>
              </a:rPr>
              <a:t> </a:t>
            </a:r>
            <a:r>
              <a:rPr sz="900" dirty="0">
                <a:latin typeface="Arial Black"/>
                <a:cs typeface="Arial Black"/>
              </a:rPr>
              <a:t>22</a:t>
            </a:r>
            <a:r>
              <a:rPr sz="900" spc="55" dirty="0">
                <a:latin typeface="Arial Black"/>
                <a:cs typeface="Arial Black"/>
              </a:rPr>
              <a:t> </a:t>
            </a:r>
            <a:r>
              <a:rPr sz="900" dirty="0">
                <a:latin typeface="Arial Black"/>
                <a:cs typeface="Arial Black"/>
              </a:rPr>
              <a:t>23</a:t>
            </a:r>
            <a:r>
              <a:rPr sz="900" spc="350" dirty="0">
                <a:latin typeface="Arial Black"/>
                <a:cs typeface="Arial Black"/>
              </a:rPr>
              <a:t> </a:t>
            </a:r>
            <a:r>
              <a:rPr sz="900" dirty="0">
                <a:latin typeface="Arial Black"/>
                <a:cs typeface="Arial Black"/>
              </a:rPr>
              <a:t>3</a:t>
            </a:r>
            <a:r>
              <a:rPr sz="900" spc="175" dirty="0">
                <a:latin typeface="Arial Black"/>
                <a:cs typeface="Arial Black"/>
              </a:rPr>
              <a:t>  </a:t>
            </a:r>
            <a:r>
              <a:rPr sz="900" dirty="0">
                <a:latin typeface="Arial Black"/>
                <a:cs typeface="Arial Black"/>
              </a:rPr>
              <a:t>4</a:t>
            </a:r>
            <a:r>
              <a:rPr sz="900" spc="175" dirty="0">
                <a:latin typeface="Arial Black"/>
                <a:cs typeface="Arial Black"/>
              </a:rPr>
              <a:t>  </a:t>
            </a:r>
            <a:r>
              <a:rPr sz="900" dirty="0">
                <a:latin typeface="Arial Black"/>
                <a:cs typeface="Arial Black"/>
              </a:rPr>
              <a:t>5</a:t>
            </a:r>
            <a:r>
              <a:rPr sz="900" spc="175" dirty="0">
                <a:latin typeface="Arial Black"/>
                <a:cs typeface="Arial Black"/>
              </a:rPr>
              <a:t>  </a:t>
            </a:r>
            <a:r>
              <a:rPr sz="900" dirty="0">
                <a:latin typeface="Arial Black"/>
                <a:cs typeface="Arial Black"/>
              </a:rPr>
              <a:t>6</a:t>
            </a:r>
            <a:r>
              <a:rPr sz="900" spc="175" dirty="0">
                <a:latin typeface="Arial Black"/>
                <a:cs typeface="Arial Black"/>
              </a:rPr>
              <a:t>  </a:t>
            </a:r>
            <a:r>
              <a:rPr sz="900" dirty="0">
                <a:latin typeface="Arial Black"/>
                <a:cs typeface="Arial Black"/>
              </a:rPr>
              <a:t>7</a:t>
            </a:r>
            <a:r>
              <a:rPr sz="900" spc="175" dirty="0">
                <a:latin typeface="Arial Black"/>
                <a:cs typeface="Arial Black"/>
              </a:rPr>
              <a:t>  </a:t>
            </a:r>
            <a:r>
              <a:rPr sz="900" dirty="0">
                <a:latin typeface="Arial Black"/>
                <a:cs typeface="Arial Black"/>
              </a:rPr>
              <a:t>8</a:t>
            </a:r>
            <a:r>
              <a:rPr sz="900" spc="175" dirty="0">
                <a:latin typeface="Arial Black"/>
                <a:cs typeface="Arial Black"/>
              </a:rPr>
              <a:t>  </a:t>
            </a:r>
            <a:r>
              <a:rPr sz="900" spc="-50" dirty="0">
                <a:latin typeface="Arial Black"/>
                <a:cs typeface="Arial Black"/>
              </a:rPr>
              <a:t>9</a:t>
            </a:r>
            <a:endParaRPr sz="900">
              <a:latin typeface="Arial Black"/>
              <a:cs typeface="Arial Black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5687475" y="5546381"/>
            <a:ext cx="10223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0" dirty="0">
                <a:latin typeface="Arial Black"/>
                <a:cs typeface="Arial Black"/>
              </a:rPr>
              <a:t>0</a:t>
            </a:r>
            <a:endParaRPr sz="900">
              <a:latin typeface="Arial Black"/>
              <a:cs typeface="Arial Black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5535002" y="5113769"/>
            <a:ext cx="25400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5" dirty="0">
                <a:latin typeface="Arial Black"/>
                <a:cs typeface="Arial Black"/>
              </a:rPr>
              <a:t>100</a:t>
            </a:r>
            <a:endParaRPr sz="900">
              <a:latin typeface="Arial Black"/>
              <a:cs typeface="Arial Black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5535002" y="4681143"/>
            <a:ext cx="25400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5" dirty="0">
                <a:latin typeface="Arial Black"/>
                <a:cs typeface="Arial Black"/>
              </a:rPr>
              <a:t>200</a:t>
            </a:r>
            <a:endParaRPr sz="900">
              <a:latin typeface="Arial Black"/>
              <a:cs typeface="Arial Black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5535002" y="4248518"/>
            <a:ext cx="25400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5" dirty="0">
                <a:latin typeface="Arial Black"/>
                <a:cs typeface="Arial Black"/>
              </a:rPr>
              <a:t>300</a:t>
            </a:r>
            <a:endParaRPr sz="900">
              <a:latin typeface="Arial Black"/>
              <a:cs typeface="Arial Black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5535002" y="3815892"/>
            <a:ext cx="25400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5" dirty="0">
                <a:latin typeface="Arial Black"/>
                <a:cs typeface="Arial Black"/>
              </a:rPr>
              <a:t>400</a:t>
            </a:r>
            <a:endParaRPr sz="900">
              <a:latin typeface="Arial Black"/>
              <a:cs typeface="Arial Black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5535002" y="3383279"/>
            <a:ext cx="25400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5" dirty="0">
                <a:latin typeface="Arial Black"/>
                <a:cs typeface="Arial Black"/>
              </a:rPr>
              <a:t>500</a:t>
            </a:r>
            <a:endParaRPr sz="900">
              <a:latin typeface="Arial Black"/>
              <a:cs typeface="Arial Black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5535002" y="2950652"/>
            <a:ext cx="25400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5" dirty="0">
                <a:latin typeface="Arial Black"/>
                <a:cs typeface="Arial Black"/>
              </a:rPr>
              <a:t>600</a:t>
            </a:r>
            <a:endParaRPr sz="900">
              <a:latin typeface="Arial Black"/>
              <a:cs typeface="Arial Black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5535002" y="2518028"/>
            <a:ext cx="25400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5" dirty="0">
                <a:latin typeface="Arial Black"/>
                <a:cs typeface="Arial Black"/>
              </a:rPr>
              <a:t>700</a:t>
            </a:r>
            <a:endParaRPr sz="900">
              <a:latin typeface="Arial Black"/>
              <a:cs typeface="Arial Black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6798085" y="2106142"/>
            <a:ext cx="315595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Black"/>
                <a:cs typeface="Arial Black"/>
              </a:rPr>
              <a:t>CALL</a:t>
            </a:r>
            <a:r>
              <a:rPr sz="1400" spc="-35" dirty="0">
                <a:latin typeface="Arial Black"/>
                <a:cs typeface="Arial Black"/>
              </a:rPr>
              <a:t> </a:t>
            </a:r>
            <a:r>
              <a:rPr sz="1400" dirty="0">
                <a:latin typeface="Arial Black"/>
                <a:cs typeface="Arial Black"/>
              </a:rPr>
              <a:t>DISTRIBUTION</a:t>
            </a:r>
            <a:r>
              <a:rPr sz="1400" spc="-30" dirty="0">
                <a:latin typeface="Arial Black"/>
                <a:cs typeface="Arial Black"/>
              </a:rPr>
              <a:t> </a:t>
            </a:r>
            <a:r>
              <a:rPr sz="1400" dirty="0">
                <a:latin typeface="Arial Black"/>
                <a:cs typeface="Arial Black"/>
              </a:rPr>
              <a:t>BY</a:t>
            </a:r>
            <a:r>
              <a:rPr sz="1400" spc="-30" dirty="0">
                <a:latin typeface="Arial Black"/>
                <a:cs typeface="Arial Black"/>
              </a:rPr>
              <a:t> </a:t>
            </a:r>
            <a:r>
              <a:rPr sz="1400" spc="-10" dirty="0">
                <a:latin typeface="Arial Black"/>
                <a:cs typeface="Arial Black"/>
              </a:rPr>
              <a:t>HOURS</a:t>
            </a:r>
            <a:endParaRPr sz="1400">
              <a:latin typeface="Arial Black"/>
              <a:cs typeface="Arial Black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10858563" y="3959593"/>
            <a:ext cx="28575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10" dirty="0">
                <a:latin typeface="Times New Roman"/>
                <a:cs typeface="Times New Roman"/>
              </a:rPr>
              <a:t>Total</a:t>
            </a:r>
            <a:endParaRPr sz="900">
              <a:latin typeface="Times New Roman"/>
              <a:cs typeface="Times New Roman"/>
            </a:endParaRPr>
          </a:p>
        </p:txBody>
      </p:sp>
      <p:grpSp>
        <p:nvGrpSpPr>
          <p:cNvPr id="44" name="object 44"/>
          <p:cNvGrpSpPr/>
          <p:nvPr/>
        </p:nvGrpSpPr>
        <p:grpSpPr>
          <a:xfrm>
            <a:off x="3099054" y="1024449"/>
            <a:ext cx="7727315" cy="3054350"/>
            <a:chOff x="3099054" y="1024449"/>
            <a:chExt cx="7727315" cy="3054350"/>
          </a:xfrm>
        </p:grpSpPr>
        <p:sp>
          <p:nvSpPr>
            <p:cNvPr id="45" name="object 45"/>
            <p:cNvSpPr/>
            <p:nvPr/>
          </p:nvSpPr>
          <p:spPr>
            <a:xfrm>
              <a:off x="10761103" y="4013949"/>
              <a:ext cx="65405" cy="65405"/>
            </a:xfrm>
            <a:custGeom>
              <a:avLst/>
              <a:gdLst/>
              <a:ahLst/>
              <a:cxnLst/>
              <a:rect l="l" t="t" r="r" b="b"/>
              <a:pathLst>
                <a:path w="65404" h="65404">
                  <a:moveTo>
                    <a:pt x="64799" y="0"/>
                  </a:moveTo>
                  <a:lnTo>
                    <a:pt x="0" y="0"/>
                  </a:lnTo>
                  <a:lnTo>
                    <a:pt x="0" y="64795"/>
                  </a:lnTo>
                  <a:lnTo>
                    <a:pt x="64799" y="64795"/>
                  </a:lnTo>
                  <a:lnTo>
                    <a:pt x="64799" y="0"/>
                  </a:lnTo>
                  <a:close/>
                </a:path>
              </a:pathLst>
            </a:custGeom>
            <a:solidFill>
              <a:srgbClr val="4966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3106991" y="1032386"/>
              <a:ext cx="4719955" cy="551180"/>
            </a:xfrm>
            <a:custGeom>
              <a:avLst/>
              <a:gdLst/>
              <a:ahLst/>
              <a:cxnLst/>
              <a:rect l="l" t="t" r="r" b="b"/>
              <a:pathLst>
                <a:path w="4719955" h="551180">
                  <a:moveTo>
                    <a:pt x="0" y="91770"/>
                  </a:moveTo>
                  <a:lnTo>
                    <a:pt x="7259" y="56192"/>
                  </a:lnTo>
                  <a:lnTo>
                    <a:pt x="27006" y="27006"/>
                  </a:lnTo>
                  <a:lnTo>
                    <a:pt x="56191" y="7259"/>
                  </a:lnTo>
                  <a:lnTo>
                    <a:pt x="91769" y="0"/>
                  </a:lnTo>
                  <a:lnTo>
                    <a:pt x="4627714" y="0"/>
                  </a:lnTo>
                  <a:lnTo>
                    <a:pt x="4663292" y="7259"/>
                  </a:lnTo>
                  <a:lnTo>
                    <a:pt x="4692478" y="27006"/>
                  </a:lnTo>
                  <a:lnTo>
                    <a:pt x="4712225" y="56192"/>
                  </a:lnTo>
                  <a:lnTo>
                    <a:pt x="4719485" y="91770"/>
                  </a:lnTo>
                  <a:lnTo>
                    <a:pt x="4719485" y="458838"/>
                  </a:lnTo>
                  <a:lnTo>
                    <a:pt x="4712225" y="494415"/>
                  </a:lnTo>
                  <a:lnTo>
                    <a:pt x="4692478" y="523601"/>
                  </a:lnTo>
                  <a:lnTo>
                    <a:pt x="4663292" y="543348"/>
                  </a:lnTo>
                  <a:lnTo>
                    <a:pt x="4627714" y="550608"/>
                  </a:lnTo>
                  <a:lnTo>
                    <a:pt x="91769" y="550608"/>
                  </a:lnTo>
                  <a:lnTo>
                    <a:pt x="56191" y="543348"/>
                  </a:lnTo>
                  <a:lnTo>
                    <a:pt x="27006" y="523601"/>
                  </a:lnTo>
                  <a:lnTo>
                    <a:pt x="7259" y="494415"/>
                  </a:lnTo>
                  <a:lnTo>
                    <a:pt x="0" y="458838"/>
                  </a:lnTo>
                  <a:lnTo>
                    <a:pt x="0" y="91770"/>
                  </a:lnTo>
                  <a:close/>
                </a:path>
              </a:pathLst>
            </a:custGeom>
            <a:ln w="15874">
              <a:solidFill>
                <a:srgbClr val="4966A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067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TOP</a:t>
            </a:r>
            <a:r>
              <a:rPr spc="-35" dirty="0"/>
              <a:t> </a:t>
            </a:r>
            <a:r>
              <a:rPr dirty="0"/>
              <a:t>10</a:t>
            </a:r>
            <a:r>
              <a:rPr spc="-35" dirty="0"/>
              <a:t> </a:t>
            </a:r>
            <a:r>
              <a:rPr dirty="0"/>
              <a:t>GURU’S</a:t>
            </a:r>
            <a:r>
              <a:rPr spc="-30" dirty="0"/>
              <a:t> </a:t>
            </a:r>
            <a:r>
              <a:rPr dirty="0"/>
              <a:t>WITH</a:t>
            </a:r>
            <a:r>
              <a:rPr spc="-35" dirty="0"/>
              <a:t> </a:t>
            </a:r>
            <a:r>
              <a:rPr dirty="0"/>
              <a:t>HIGHEST</a:t>
            </a:r>
            <a:r>
              <a:rPr spc="-30" dirty="0"/>
              <a:t> </a:t>
            </a:r>
            <a:r>
              <a:rPr spc="-10" dirty="0"/>
              <a:t>RATING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61401" y="2359952"/>
            <a:ext cx="4056379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450" marR="5080" indent="-285750">
              <a:lnSpc>
                <a:spcPct val="100000"/>
              </a:lnSpc>
              <a:spcBef>
                <a:spcPts val="100"/>
              </a:spcBef>
              <a:buClr>
                <a:srgbClr val="4966AC"/>
              </a:buClr>
              <a:buSzPct val="113888"/>
              <a:buFont typeface="Segoe UI Symbol"/>
              <a:buChar char="▪"/>
              <a:tabLst>
                <a:tab pos="298450" algn="l"/>
              </a:tabLst>
            </a:pPr>
            <a:r>
              <a:rPr sz="1800" dirty="0">
                <a:latin typeface="Calibri"/>
                <a:cs typeface="Calibri"/>
              </a:rPr>
              <a:t>Tarot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Mystical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and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Astro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Poojaa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Rai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lead </a:t>
            </a:r>
            <a:r>
              <a:rPr sz="1800" dirty="0">
                <a:latin typeface="Calibri"/>
                <a:cs typeface="Calibri"/>
              </a:rPr>
              <a:t>with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7+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ratings,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and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all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top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10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maintain </a:t>
            </a:r>
            <a:r>
              <a:rPr sz="1800" dirty="0">
                <a:latin typeface="Calibri"/>
                <a:cs typeface="Calibri"/>
              </a:rPr>
              <a:t>high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consistency.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61401" y="3259111"/>
            <a:ext cx="4183379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450" marR="5080" indent="-285750">
              <a:lnSpc>
                <a:spcPct val="100000"/>
              </a:lnSpc>
              <a:spcBef>
                <a:spcPts val="100"/>
              </a:spcBef>
              <a:buClr>
                <a:srgbClr val="4966AC"/>
              </a:buClr>
              <a:buSzPct val="113888"/>
              <a:buFont typeface="Segoe UI Symbol"/>
              <a:buChar char="▪"/>
              <a:tabLst>
                <a:tab pos="298450" algn="l"/>
              </a:tabLst>
            </a:pPr>
            <a:r>
              <a:rPr sz="1800" dirty="0">
                <a:latin typeface="Calibri"/>
                <a:cs typeface="Calibri"/>
              </a:rPr>
              <a:t>Insight:</a:t>
            </a:r>
            <a:r>
              <a:rPr sz="1800" spc="-5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Highlight</a:t>
            </a:r>
            <a:r>
              <a:rPr sz="1800" spc="-5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and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reward</a:t>
            </a:r>
            <a:r>
              <a:rPr sz="1800" spc="-5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top</a:t>
            </a:r>
            <a:r>
              <a:rPr sz="1800" spc="-5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gurus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to </a:t>
            </a:r>
            <a:r>
              <a:rPr sz="1800" dirty="0">
                <a:latin typeface="Calibri"/>
                <a:cs typeface="Calibri"/>
              </a:rPr>
              <a:t>boost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credibility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and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service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quality.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5738812" y="1818970"/>
            <a:ext cx="5470525" cy="4292600"/>
            <a:chOff x="5738812" y="1818970"/>
            <a:chExt cx="5470525" cy="4292600"/>
          </a:xfrm>
        </p:grpSpPr>
        <p:sp>
          <p:nvSpPr>
            <p:cNvPr id="6" name="object 6"/>
            <p:cNvSpPr/>
            <p:nvPr/>
          </p:nvSpPr>
          <p:spPr>
            <a:xfrm>
              <a:off x="5738812" y="1818970"/>
              <a:ext cx="5470525" cy="4292600"/>
            </a:xfrm>
            <a:custGeom>
              <a:avLst/>
              <a:gdLst/>
              <a:ahLst/>
              <a:cxnLst/>
              <a:rect l="l" t="t" r="r" b="b"/>
              <a:pathLst>
                <a:path w="5470525" h="4292600">
                  <a:moveTo>
                    <a:pt x="5470525" y="0"/>
                  </a:moveTo>
                  <a:lnTo>
                    <a:pt x="0" y="0"/>
                  </a:lnTo>
                  <a:lnTo>
                    <a:pt x="0" y="4292346"/>
                  </a:lnTo>
                  <a:lnTo>
                    <a:pt x="5470525" y="4292346"/>
                  </a:lnTo>
                  <a:lnTo>
                    <a:pt x="5470525" y="0"/>
                  </a:lnTo>
                  <a:close/>
                </a:path>
              </a:pathLst>
            </a:custGeom>
            <a:solidFill>
              <a:srgbClr val="DADF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155688" y="2311793"/>
              <a:ext cx="0" cy="3394075"/>
            </a:xfrm>
            <a:custGeom>
              <a:avLst/>
              <a:gdLst/>
              <a:ahLst/>
              <a:cxnLst/>
              <a:rect l="l" t="t" r="r" b="b"/>
              <a:pathLst>
                <a:path h="3394075">
                  <a:moveTo>
                    <a:pt x="0" y="0"/>
                  </a:moveTo>
                  <a:lnTo>
                    <a:pt x="0" y="3393757"/>
                  </a:lnTo>
                </a:path>
              </a:pathLst>
            </a:custGeom>
            <a:ln w="9524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572590" y="2311793"/>
              <a:ext cx="2501900" cy="3394075"/>
            </a:xfrm>
            <a:custGeom>
              <a:avLst/>
              <a:gdLst/>
              <a:ahLst/>
              <a:cxnLst/>
              <a:rect l="l" t="t" r="r" b="b"/>
              <a:pathLst>
                <a:path w="2501900" h="3394075">
                  <a:moveTo>
                    <a:pt x="0" y="3284245"/>
                  </a:moveTo>
                  <a:lnTo>
                    <a:pt x="0" y="3393757"/>
                  </a:lnTo>
                </a:path>
                <a:path w="2501900" h="3394075">
                  <a:moveTo>
                    <a:pt x="0" y="2944863"/>
                  </a:moveTo>
                  <a:lnTo>
                    <a:pt x="0" y="3163900"/>
                  </a:lnTo>
                </a:path>
                <a:path w="2501900" h="3394075">
                  <a:moveTo>
                    <a:pt x="0" y="2605493"/>
                  </a:moveTo>
                  <a:lnTo>
                    <a:pt x="0" y="2824518"/>
                  </a:lnTo>
                </a:path>
                <a:path w="2501900" h="3394075">
                  <a:moveTo>
                    <a:pt x="0" y="2266111"/>
                  </a:moveTo>
                  <a:lnTo>
                    <a:pt x="0" y="2485148"/>
                  </a:lnTo>
                </a:path>
                <a:path w="2501900" h="3394075">
                  <a:moveTo>
                    <a:pt x="0" y="1926742"/>
                  </a:moveTo>
                  <a:lnTo>
                    <a:pt x="0" y="2145766"/>
                  </a:lnTo>
                </a:path>
                <a:path w="2501900" h="3394075">
                  <a:moveTo>
                    <a:pt x="0" y="1587360"/>
                  </a:moveTo>
                  <a:lnTo>
                    <a:pt x="0" y="1806397"/>
                  </a:lnTo>
                </a:path>
                <a:path w="2501900" h="3394075">
                  <a:moveTo>
                    <a:pt x="0" y="1247990"/>
                  </a:moveTo>
                  <a:lnTo>
                    <a:pt x="0" y="1467015"/>
                  </a:lnTo>
                </a:path>
                <a:path w="2501900" h="3394075">
                  <a:moveTo>
                    <a:pt x="0" y="908608"/>
                  </a:moveTo>
                  <a:lnTo>
                    <a:pt x="0" y="1127645"/>
                  </a:lnTo>
                </a:path>
                <a:path w="2501900" h="3394075">
                  <a:moveTo>
                    <a:pt x="0" y="569239"/>
                  </a:moveTo>
                  <a:lnTo>
                    <a:pt x="0" y="788263"/>
                  </a:lnTo>
                </a:path>
                <a:path w="2501900" h="3394075">
                  <a:moveTo>
                    <a:pt x="0" y="229857"/>
                  </a:moveTo>
                  <a:lnTo>
                    <a:pt x="0" y="448894"/>
                  </a:lnTo>
                </a:path>
                <a:path w="2501900" h="3394075">
                  <a:moveTo>
                    <a:pt x="0" y="0"/>
                  </a:moveTo>
                  <a:lnTo>
                    <a:pt x="0" y="109512"/>
                  </a:lnTo>
                </a:path>
                <a:path w="2501900" h="3394075">
                  <a:moveTo>
                    <a:pt x="416902" y="3284245"/>
                  </a:moveTo>
                  <a:lnTo>
                    <a:pt x="416902" y="3393757"/>
                  </a:lnTo>
                </a:path>
                <a:path w="2501900" h="3394075">
                  <a:moveTo>
                    <a:pt x="416902" y="2944863"/>
                  </a:moveTo>
                  <a:lnTo>
                    <a:pt x="416902" y="3163900"/>
                  </a:lnTo>
                </a:path>
                <a:path w="2501900" h="3394075">
                  <a:moveTo>
                    <a:pt x="416902" y="2605493"/>
                  </a:moveTo>
                  <a:lnTo>
                    <a:pt x="416902" y="2824518"/>
                  </a:lnTo>
                </a:path>
                <a:path w="2501900" h="3394075">
                  <a:moveTo>
                    <a:pt x="416902" y="2266111"/>
                  </a:moveTo>
                  <a:lnTo>
                    <a:pt x="416902" y="2485148"/>
                  </a:lnTo>
                </a:path>
                <a:path w="2501900" h="3394075">
                  <a:moveTo>
                    <a:pt x="416902" y="1926742"/>
                  </a:moveTo>
                  <a:lnTo>
                    <a:pt x="416902" y="2145766"/>
                  </a:lnTo>
                </a:path>
                <a:path w="2501900" h="3394075">
                  <a:moveTo>
                    <a:pt x="416902" y="1587360"/>
                  </a:moveTo>
                  <a:lnTo>
                    <a:pt x="416902" y="1806397"/>
                  </a:lnTo>
                </a:path>
                <a:path w="2501900" h="3394075">
                  <a:moveTo>
                    <a:pt x="416902" y="1247990"/>
                  </a:moveTo>
                  <a:lnTo>
                    <a:pt x="416902" y="1467015"/>
                  </a:lnTo>
                </a:path>
                <a:path w="2501900" h="3394075">
                  <a:moveTo>
                    <a:pt x="416902" y="908608"/>
                  </a:moveTo>
                  <a:lnTo>
                    <a:pt x="416902" y="1127645"/>
                  </a:lnTo>
                </a:path>
                <a:path w="2501900" h="3394075">
                  <a:moveTo>
                    <a:pt x="416902" y="569239"/>
                  </a:moveTo>
                  <a:lnTo>
                    <a:pt x="416902" y="788263"/>
                  </a:lnTo>
                </a:path>
                <a:path w="2501900" h="3394075">
                  <a:moveTo>
                    <a:pt x="416902" y="229857"/>
                  </a:moveTo>
                  <a:lnTo>
                    <a:pt x="416902" y="448894"/>
                  </a:lnTo>
                </a:path>
                <a:path w="2501900" h="3394075">
                  <a:moveTo>
                    <a:pt x="416902" y="0"/>
                  </a:moveTo>
                  <a:lnTo>
                    <a:pt x="416902" y="109512"/>
                  </a:lnTo>
                </a:path>
                <a:path w="2501900" h="3394075">
                  <a:moveTo>
                    <a:pt x="833805" y="3284245"/>
                  </a:moveTo>
                  <a:lnTo>
                    <a:pt x="833805" y="3393757"/>
                  </a:lnTo>
                </a:path>
                <a:path w="2501900" h="3394075">
                  <a:moveTo>
                    <a:pt x="833805" y="2944863"/>
                  </a:moveTo>
                  <a:lnTo>
                    <a:pt x="833805" y="3163900"/>
                  </a:lnTo>
                </a:path>
                <a:path w="2501900" h="3394075">
                  <a:moveTo>
                    <a:pt x="833805" y="2605493"/>
                  </a:moveTo>
                  <a:lnTo>
                    <a:pt x="833805" y="2824518"/>
                  </a:lnTo>
                </a:path>
                <a:path w="2501900" h="3394075">
                  <a:moveTo>
                    <a:pt x="833805" y="2266111"/>
                  </a:moveTo>
                  <a:lnTo>
                    <a:pt x="833805" y="2485148"/>
                  </a:lnTo>
                </a:path>
                <a:path w="2501900" h="3394075">
                  <a:moveTo>
                    <a:pt x="833805" y="1926742"/>
                  </a:moveTo>
                  <a:lnTo>
                    <a:pt x="833805" y="2145766"/>
                  </a:lnTo>
                </a:path>
                <a:path w="2501900" h="3394075">
                  <a:moveTo>
                    <a:pt x="833805" y="1587360"/>
                  </a:moveTo>
                  <a:lnTo>
                    <a:pt x="833805" y="1806397"/>
                  </a:lnTo>
                </a:path>
                <a:path w="2501900" h="3394075">
                  <a:moveTo>
                    <a:pt x="833805" y="1247990"/>
                  </a:moveTo>
                  <a:lnTo>
                    <a:pt x="833805" y="1467015"/>
                  </a:lnTo>
                </a:path>
                <a:path w="2501900" h="3394075">
                  <a:moveTo>
                    <a:pt x="833805" y="908608"/>
                  </a:moveTo>
                  <a:lnTo>
                    <a:pt x="833805" y="1127645"/>
                  </a:lnTo>
                </a:path>
                <a:path w="2501900" h="3394075">
                  <a:moveTo>
                    <a:pt x="833805" y="569239"/>
                  </a:moveTo>
                  <a:lnTo>
                    <a:pt x="833805" y="788263"/>
                  </a:lnTo>
                </a:path>
                <a:path w="2501900" h="3394075">
                  <a:moveTo>
                    <a:pt x="833805" y="229857"/>
                  </a:moveTo>
                  <a:lnTo>
                    <a:pt x="833805" y="448894"/>
                  </a:lnTo>
                </a:path>
                <a:path w="2501900" h="3394075">
                  <a:moveTo>
                    <a:pt x="833805" y="0"/>
                  </a:moveTo>
                  <a:lnTo>
                    <a:pt x="833805" y="109512"/>
                  </a:lnTo>
                </a:path>
                <a:path w="2501900" h="3394075">
                  <a:moveTo>
                    <a:pt x="1250708" y="3284245"/>
                  </a:moveTo>
                  <a:lnTo>
                    <a:pt x="1250708" y="3393757"/>
                  </a:lnTo>
                </a:path>
                <a:path w="2501900" h="3394075">
                  <a:moveTo>
                    <a:pt x="1250708" y="2944863"/>
                  </a:moveTo>
                  <a:lnTo>
                    <a:pt x="1250708" y="3163900"/>
                  </a:lnTo>
                </a:path>
                <a:path w="2501900" h="3394075">
                  <a:moveTo>
                    <a:pt x="1250708" y="2605493"/>
                  </a:moveTo>
                  <a:lnTo>
                    <a:pt x="1250708" y="2824518"/>
                  </a:lnTo>
                </a:path>
                <a:path w="2501900" h="3394075">
                  <a:moveTo>
                    <a:pt x="1250708" y="2266111"/>
                  </a:moveTo>
                  <a:lnTo>
                    <a:pt x="1250708" y="2485148"/>
                  </a:lnTo>
                </a:path>
                <a:path w="2501900" h="3394075">
                  <a:moveTo>
                    <a:pt x="1250708" y="1926742"/>
                  </a:moveTo>
                  <a:lnTo>
                    <a:pt x="1250708" y="2145766"/>
                  </a:lnTo>
                </a:path>
                <a:path w="2501900" h="3394075">
                  <a:moveTo>
                    <a:pt x="1250708" y="1587360"/>
                  </a:moveTo>
                  <a:lnTo>
                    <a:pt x="1250708" y="1806397"/>
                  </a:lnTo>
                </a:path>
                <a:path w="2501900" h="3394075">
                  <a:moveTo>
                    <a:pt x="1250708" y="1247990"/>
                  </a:moveTo>
                  <a:lnTo>
                    <a:pt x="1250708" y="1467015"/>
                  </a:lnTo>
                </a:path>
                <a:path w="2501900" h="3394075">
                  <a:moveTo>
                    <a:pt x="1250708" y="908608"/>
                  </a:moveTo>
                  <a:lnTo>
                    <a:pt x="1250708" y="1127645"/>
                  </a:lnTo>
                </a:path>
                <a:path w="2501900" h="3394075">
                  <a:moveTo>
                    <a:pt x="1250708" y="569239"/>
                  </a:moveTo>
                  <a:lnTo>
                    <a:pt x="1250708" y="788263"/>
                  </a:lnTo>
                </a:path>
                <a:path w="2501900" h="3394075">
                  <a:moveTo>
                    <a:pt x="1250708" y="229857"/>
                  </a:moveTo>
                  <a:lnTo>
                    <a:pt x="1250708" y="448894"/>
                  </a:lnTo>
                </a:path>
                <a:path w="2501900" h="3394075">
                  <a:moveTo>
                    <a:pt x="1250708" y="0"/>
                  </a:moveTo>
                  <a:lnTo>
                    <a:pt x="1250708" y="109512"/>
                  </a:lnTo>
                </a:path>
                <a:path w="2501900" h="3394075">
                  <a:moveTo>
                    <a:pt x="1667611" y="3284245"/>
                  </a:moveTo>
                  <a:lnTo>
                    <a:pt x="1667611" y="3393757"/>
                  </a:lnTo>
                </a:path>
                <a:path w="2501900" h="3394075">
                  <a:moveTo>
                    <a:pt x="1667611" y="2944863"/>
                  </a:moveTo>
                  <a:lnTo>
                    <a:pt x="1667611" y="3163900"/>
                  </a:lnTo>
                </a:path>
                <a:path w="2501900" h="3394075">
                  <a:moveTo>
                    <a:pt x="1667611" y="2605493"/>
                  </a:moveTo>
                  <a:lnTo>
                    <a:pt x="1667611" y="2824518"/>
                  </a:lnTo>
                </a:path>
                <a:path w="2501900" h="3394075">
                  <a:moveTo>
                    <a:pt x="1667611" y="2266111"/>
                  </a:moveTo>
                  <a:lnTo>
                    <a:pt x="1667611" y="2485148"/>
                  </a:lnTo>
                </a:path>
                <a:path w="2501900" h="3394075">
                  <a:moveTo>
                    <a:pt x="1667611" y="1926742"/>
                  </a:moveTo>
                  <a:lnTo>
                    <a:pt x="1667611" y="2145766"/>
                  </a:lnTo>
                </a:path>
                <a:path w="2501900" h="3394075">
                  <a:moveTo>
                    <a:pt x="1667611" y="1587360"/>
                  </a:moveTo>
                  <a:lnTo>
                    <a:pt x="1667611" y="1806397"/>
                  </a:lnTo>
                </a:path>
                <a:path w="2501900" h="3394075">
                  <a:moveTo>
                    <a:pt x="1667611" y="1247990"/>
                  </a:moveTo>
                  <a:lnTo>
                    <a:pt x="1667611" y="1467015"/>
                  </a:lnTo>
                </a:path>
                <a:path w="2501900" h="3394075">
                  <a:moveTo>
                    <a:pt x="1667611" y="908608"/>
                  </a:moveTo>
                  <a:lnTo>
                    <a:pt x="1667611" y="1127645"/>
                  </a:lnTo>
                </a:path>
                <a:path w="2501900" h="3394075">
                  <a:moveTo>
                    <a:pt x="1667611" y="569239"/>
                  </a:moveTo>
                  <a:lnTo>
                    <a:pt x="1667611" y="788263"/>
                  </a:lnTo>
                </a:path>
                <a:path w="2501900" h="3394075">
                  <a:moveTo>
                    <a:pt x="1667611" y="229857"/>
                  </a:moveTo>
                  <a:lnTo>
                    <a:pt x="1667611" y="448894"/>
                  </a:lnTo>
                </a:path>
                <a:path w="2501900" h="3394075">
                  <a:moveTo>
                    <a:pt x="1667611" y="0"/>
                  </a:moveTo>
                  <a:lnTo>
                    <a:pt x="1667611" y="109512"/>
                  </a:lnTo>
                </a:path>
                <a:path w="2501900" h="3394075">
                  <a:moveTo>
                    <a:pt x="2084514" y="3284245"/>
                  </a:moveTo>
                  <a:lnTo>
                    <a:pt x="2084514" y="3393757"/>
                  </a:lnTo>
                </a:path>
                <a:path w="2501900" h="3394075">
                  <a:moveTo>
                    <a:pt x="2084514" y="2944863"/>
                  </a:moveTo>
                  <a:lnTo>
                    <a:pt x="2084514" y="3163900"/>
                  </a:lnTo>
                </a:path>
                <a:path w="2501900" h="3394075">
                  <a:moveTo>
                    <a:pt x="2084514" y="0"/>
                  </a:moveTo>
                  <a:lnTo>
                    <a:pt x="2084514" y="2824518"/>
                  </a:lnTo>
                </a:path>
                <a:path w="2501900" h="3394075">
                  <a:moveTo>
                    <a:pt x="2501417" y="3284245"/>
                  </a:moveTo>
                  <a:lnTo>
                    <a:pt x="2501417" y="3393757"/>
                  </a:lnTo>
                </a:path>
                <a:path w="2501900" h="3394075">
                  <a:moveTo>
                    <a:pt x="2501417" y="2944863"/>
                  </a:moveTo>
                  <a:lnTo>
                    <a:pt x="2501417" y="3163900"/>
                  </a:lnTo>
                </a:path>
                <a:path w="2501900" h="3394075">
                  <a:moveTo>
                    <a:pt x="2501417" y="0"/>
                  </a:moveTo>
                  <a:lnTo>
                    <a:pt x="2501417" y="2824518"/>
                  </a:lnTo>
                </a:path>
              </a:pathLst>
            </a:custGeom>
            <a:ln w="9524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0490911" y="2311793"/>
              <a:ext cx="0" cy="3394075"/>
            </a:xfrm>
            <a:custGeom>
              <a:avLst/>
              <a:gdLst/>
              <a:ahLst/>
              <a:cxnLst/>
              <a:rect l="l" t="t" r="r" b="b"/>
              <a:pathLst>
                <a:path h="3394075">
                  <a:moveTo>
                    <a:pt x="0" y="0"/>
                  </a:moveTo>
                  <a:lnTo>
                    <a:pt x="0" y="3393757"/>
                  </a:lnTo>
                </a:path>
              </a:pathLst>
            </a:custGeom>
            <a:ln w="9524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155688" y="2421305"/>
              <a:ext cx="3127375" cy="3175000"/>
            </a:xfrm>
            <a:custGeom>
              <a:avLst/>
              <a:gdLst/>
              <a:ahLst/>
              <a:cxnLst/>
              <a:rect l="l" t="t" r="r" b="b"/>
              <a:pathLst>
                <a:path w="3127375" h="3175000">
                  <a:moveTo>
                    <a:pt x="2104859" y="0"/>
                  </a:moveTo>
                  <a:lnTo>
                    <a:pt x="0" y="0"/>
                  </a:lnTo>
                  <a:lnTo>
                    <a:pt x="0" y="120345"/>
                  </a:lnTo>
                  <a:lnTo>
                    <a:pt x="2104859" y="120345"/>
                  </a:lnTo>
                  <a:lnTo>
                    <a:pt x="2104859" y="0"/>
                  </a:lnTo>
                  <a:close/>
                </a:path>
                <a:path w="3127375" h="3175000">
                  <a:moveTo>
                    <a:pt x="2251278" y="339382"/>
                  </a:moveTo>
                  <a:lnTo>
                    <a:pt x="0" y="339382"/>
                  </a:lnTo>
                  <a:lnTo>
                    <a:pt x="0" y="459727"/>
                  </a:lnTo>
                  <a:lnTo>
                    <a:pt x="2251278" y="459727"/>
                  </a:lnTo>
                  <a:lnTo>
                    <a:pt x="2251278" y="339382"/>
                  </a:lnTo>
                  <a:close/>
                </a:path>
                <a:path w="3127375" h="3175000">
                  <a:moveTo>
                    <a:pt x="2261425" y="678751"/>
                  </a:moveTo>
                  <a:lnTo>
                    <a:pt x="0" y="678751"/>
                  </a:lnTo>
                  <a:lnTo>
                    <a:pt x="0" y="799096"/>
                  </a:lnTo>
                  <a:lnTo>
                    <a:pt x="2261425" y="799096"/>
                  </a:lnTo>
                  <a:lnTo>
                    <a:pt x="2261425" y="678751"/>
                  </a:lnTo>
                  <a:close/>
                </a:path>
                <a:path w="3127375" h="3175000">
                  <a:moveTo>
                    <a:pt x="2277414" y="1018133"/>
                  </a:moveTo>
                  <a:lnTo>
                    <a:pt x="0" y="1018133"/>
                  </a:lnTo>
                  <a:lnTo>
                    <a:pt x="0" y="1138478"/>
                  </a:lnTo>
                  <a:lnTo>
                    <a:pt x="2277414" y="1138478"/>
                  </a:lnTo>
                  <a:lnTo>
                    <a:pt x="2277414" y="1018133"/>
                  </a:lnTo>
                  <a:close/>
                </a:path>
                <a:path w="3127375" h="3175000">
                  <a:moveTo>
                    <a:pt x="2339289" y="1357503"/>
                  </a:moveTo>
                  <a:lnTo>
                    <a:pt x="0" y="1357503"/>
                  </a:lnTo>
                  <a:lnTo>
                    <a:pt x="0" y="1477848"/>
                  </a:lnTo>
                  <a:lnTo>
                    <a:pt x="2339289" y="1477848"/>
                  </a:lnTo>
                  <a:lnTo>
                    <a:pt x="2339289" y="1357503"/>
                  </a:lnTo>
                  <a:close/>
                </a:path>
                <a:path w="3127375" h="3175000">
                  <a:moveTo>
                    <a:pt x="2397201" y="1696885"/>
                  </a:moveTo>
                  <a:lnTo>
                    <a:pt x="0" y="1696885"/>
                  </a:lnTo>
                  <a:lnTo>
                    <a:pt x="0" y="1817230"/>
                  </a:lnTo>
                  <a:lnTo>
                    <a:pt x="2397201" y="1817230"/>
                  </a:lnTo>
                  <a:lnTo>
                    <a:pt x="2397201" y="1696885"/>
                  </a:lnTo>
                  <a:close/>
                </a:path>
                <a:path w="3127375" h="3175000">
                  <a:moveTo>
                    <a:pt x="2459736" y="2036254"/>
                  </a:moveTo>
                  <a:lnTo>
                    <a:pt x="0" y="2036254"/>
                  </a:lnTo>
                  <a:lnTo>
                    <a:pt x="0" y="2156599"/>
                  </a:lnTo>
                  <a:lnTo>
                    <a:pt x="2459736" y="2156599"/>
                  </a:lnTo>
                  <a:lnTo>
                    <a:pt x="2459736" y="2036254"/>
                  </a:lnTo>
                  <a:close/>
                </a:path>
                <a:path w="3127375" h="3175000">
                  <a:moveTo>
                    <a:pt x="2478887" y="2375636"/>
                  </a:moveTo>
                  <a:lnTo>
                    <a:pt x="0" y="2375636"/>
                  </a:lnTo>
                  <a:lnTo>
                    <a:pt x="0" y="2495981"/>
                  </a:lnTo>
                  <a:lnTo>
                    <a:pt x="2478887" y="2495981"/>
                  </a:lnTo>
                  <a:lnTo>
                    <a:pt x="2478887" y="2375636"/>
                  </a:lnTo>
                  <a:close/>
                </a:path>
                <a:path w="3127375" h="3175000">
                  <a:moveTo>
                    <a:pt x="3126778" y="3054388"/>
                  </a:moveTo>
                  <a:lnTo>
                    <a:pt x="0" y="3054388"/>
                  </a:lnTo>
                  <a:lnTo>
                    <a:pt x="0" y="3174733"/>
                  </a:lnTo>
                  <a:lnTo>
                    <a:pt x="3126778" y="3174733"/>
                  </a:lnTo>
                  <a:lnTo>
                    <a:pt x="3126778" y="3054388"/>
                  </a:lnTo>
                  <a:close/>
                </a:path>
                <a:path w="3127375" h="3175000">
                  <a:moveTo>
                    <a:pt x="3126778" y="2715006"/>
                  </a:moveTo>
                  <a:lnTo>
                    <a:pt x="0" y="2715006"/>
                  </a:lnTo>
                  <a:lnTo>
                    <a:pt x="0" y="2835351"/>
                  </a:lnTo>
                  <a:lnTo>
                    <a:pt x="3126778" y="2835351"/>
                  </a:lnTo>
                  <a:lnTo>
                    <a:pt x="3126778" y="2715006"/>
                  </a:lnTo>
                  <a:close/>
                </a:path>
              </a:pathLst>
            </a:custGeom>
            <a:solidFill>
              <a:srgbClr val="4966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7155688" y="2311793"/>
              <a:ext cx="0" cy="3394075"/>
            </a:xfrm>
            <a:custGeom>
              <a:avLst/>
              <a:gdLst/>
              <a:ahLst/>
              <a:cxnLst/>
              <a:rect l="l" t="t" r="r" b="b"/>
              <a:pathLst>
                <a:path h="3394075">
                  <a:moveTo>
                    <a:pt x="0" y="3393757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7150925" y="2307043"/>
              <a:ext cx="9525" cy="3403600"/>
            </a:xfrm>
            <a:custGeom>
              <a:avLst/>
              <a:gdLst/>
              <a:ahLst/>
              <a:cxnLst/>
              <a:rect l="l" t="t" r="r" b="b"/>
              <a:pathLst>
                <a:path w="9525" h="3403600">
                  <a:moveTo>
                    <a:pt x="9512" y="3398507"/>
                  </a:moveTo>
                  <a:lnTo>
                    <a:pt x="8128" y="3395141"/>
                  </a:lnTo>
                  <a:lnTo>
                    <a:pt x="4762" y="3393757"/>
                  </a:lnTo>
                  <a:lnTo>
                    <a:pt x="1384" y="3395141"/>
                  </a:lnTo>
                  <a:lnTo>
                    <a:pt x="0" y="3398507"/>
                  </a:lnTo>
                  <a:lnTo>
                    <a:pt x="1384" y="3401885"/>
                  </a:lnTo>
                  <a:lnTo>
                    <a:pt x="4762" y="3403269"/>
                  </a:lnTo>
                  <a:lnTo>
                    <a:pt x="8128" y="3401885"/>
                  </a:lnTo>
                  <a:lnTo>
                    <a:pt x="9512" y="3398507"/>
                  </a:lnTo>
                  <a:close/>
                </a:path>
                <a:path w="9525" h="3403600">
                  <a:moveTo>
                    <a:pt x="9512" y="3059138"/>
                  </a:moveTo>
                  <a:lnTo>
                    <a:pt x="8128" y="3055759"/>
                  </a:lnTo>
                  <a:lnTo>
                    <a:pt x="4762" y="3054375"/>
                  </a:lnTo>
                  <a:lnTo>
                    <a:pt x="1384" y="3055759"/>
                  </a:lnTo>
                  <a:lnTo>
                    <a:pt x="0" y="3059138"/>
                  </a:lnTo>
                  <a:lnTo>
                    <a:pt x="1384" y="3062503"/>
                  </a:lnTo>
                  <a:lnTo>
                    <a:pt x="4762" y="3063887"/>
                  </a:lnTo>
                  <a:lnTo>
                    <a:pt x="8128" y="3062503"/>
                  </a:lnTo>
                  <a:lnTo>
                    <a:pt x="9512" y="3059138"/>
                  </a:lnTo>
                  <a:close/>
                </a:path>
                <a:path w="9525" h="3403600">
                  <a:moveTo>
                    <a:pt x="9512" y="2719755"/>
                  </a:moveTo>
                  <a:lnTo>
                    <a:pt x="8128" y="2716390"/>
                  </a:lnTo>
                  <a:lnTo>
                    <a:pt x="4762" y="2715006"/>
                  </a:lnTo>
                  <a:lnTo>
                    <a:pt x="1384" y="2716390"/>
                  </a:lnTo>
                  <a:lnTo>
                    <a:pt x="0" y="2719755"/>
                  </a:lnTo>
                  <a:lnTo>
                    <a:pt x="1384" y="2723134"/>
                  </a:lnTo>
                  <a:lnTo>
                    <a:pt x="4762" y="2724518"/>
                  </a:lnTo>
                  <a:lnTo>
                    <a:pt x="8128" y="2723134"/>
                  </a:lnTo>
                  <a:lnTo>
                    <a:pt x="9512" y="2719755"/>
                  </a:lnTo>
                  <a:close/>
                </a:path>
                <a:path w="9525" h="3403600">
                  <a:moveTo>
                    <a:pt x="9512" y="2380373"/>
                  </a:moveTo>
                  <a:lnTo>
                    <a:pt x="8128" y="2377008"/>
                  </a:lnTo>
                  <a:lnTo>
                    <a:pt x="4762" y="2375624"/>
                  </a:lnTo>
                  <a:lnTo>
                    <a:pt x="1384" y="2377008"/>
                  </a:lnTo>
                  <a:lnTo>
                    <a:pt x="0" y="2380373"/>
                  </a:lnTo>
                  <a:lnTo>
                    <a:pt x="1384" y="2383752"/>
                  </a:lnTo>
                  <a:lnTo>
                    <a:pt x="4762" y="2385136"/>
                  </a:lnTo>
                  <a:lnTo>
                    <a:pt x="8128" y="2383752"/>
                  </a:lnTo>
                  <a:lnTo>
                    <a:pt x="9512" y="2380373"/>
                  </a:lnTo>
                  <a:close/>
                </a:path>
                <a:path w="9525" h="3403600">
                  <a:moveTo>
                    <a:pt x="9512" y="2041004"/>
                  </a:moveTo>
                  <a:lnTo>
                    <a:pt x="8128" y="2037638"/>
                  </a:lnTo>
                  <a:lnTo>
                    <a:pt x="4762" y="2036254"/>
                  </a:lnTo>
                  <a:lnTo>
                    <a:pt x="1384" y="2037638"/>
                  </a:lnTo>
                  <a:lnTo>
                    <a:pt x="0" y="2041004"/>
                  </a:lnTo>
                  <a:lnTo>
                    <a:pt x="1384" y="2044382"/>
                  </a:lnTo>
                  <a:lnTo>
                    <a:pt x="4762" y="2045766"/>
                  </a:lnTo>
                  <a:lnTo>
                    <a:pt x="8128" y="2044382"/>
                  </a:lnTo>
                  <a:lnTo>
                    <a:pt x="9512" y="2041004"/>
                  </a:lnTo>
                  <a:close/>
                </a:path>
                <a:path w="9525" h="3403600">
                  <a:moveTo>
                    <a:pt x="9512" y="1701622"/>
                  </a:moveTo>
                  <a:lnTo>
                    <a:pt x="8128" y="1698256"/>
                  </a:lnTo>
                  <a:lnTo>
                    <a:pt x="4762" y="1696872"/>
                  </a:lnTo>
                  <a:lnTo>
                    <a:pt x="1384" y="1698256"/>
                  </a:lnTo>
                  <a:lnTo>
                    <a:pt x="0" y="1701622"/>
                  </a:lnTo>
                  <a:lnTo>
                    <a:pt x="1384" y="1705000"/>
                  </a:lnTo>
                  <a:lnTo>
                    <a:pt x="4762" y="1706384"/>
                  </a:lnTo>
                  <a:lnTo>
                    <a:pt x="8128" y="1705000"/>
                  </a:lnTo>
                  <a:lnTo>
                    <a:pt x="9512" y="1701622"/>
                  </a:lnTo>
                  <a:close/>
                </a:path>
                <a:path w="9525" h="3403600">
                  <a:moveTo>
                    <a:pt x="9512" y="1362252"/>
                  </a:moveTo>
                  <a:lnTo>
                    <a:pt x="8128" y="1358887"/>
                  </a:lnTo>
                  <a:lnTo>
                    <a:pt x="4762" y="1357503"/>
                  </a:lnTo>
                  <a:lnTo>
                    <a:pt x="1384" y="1358887"/>
                  </a:lnTo>
                  <a:lnTo>
                    <a:pt x="0" y="1362252"/>
                  </a:lnTo>
                  <a:lnTo>
                    <a:pt x="1384" y="1365631"/>
                  </a:lnTo>
                  <a:lnTo>
                    <a:pt x="4762" y="1367015"/>
                  </a:lnTo>
                  <a:lnTo>
                    <a:pt x="8128" y="1365631"/>
                  </a:lnTo>
                  <a:lnTo>
                    <a:pt x="9512" y="1362252"/>
                  </a:lnTo>
                  <a:close/>
                </a:path>
                <a:path w="9525" h="3403600">
                  <a:moveTo>
                    <a:pt x="9512" y="1022870"/>
                  </a:moveTo>
                  <a:lnTo>
                    <a:pt x="8128" y="1019505"/>
                  </a:lnTo>
                  <a:lnTo>
                    <a:pt x="4762" y="1018120"/>
                  </a:lnTo>
                  <a:lnTo>
                    <a:pt x="1384" y="1019505"/>
                  </a:lnTo>
                  <a:lnTo>
                    <a:pt x="0" y="1022870"/>
                  </a:lnTo>
                  <a:lnTo>
                    <a:pt x="1384" y="1026248"/>
                  </a:lnTo>
                  <a:lnTo>
                    <a:pt x="4762" y="1027633"/>
                  </a:lnTo>
                  <a:lnTo>
                    <a:pt x="8128" y="1026248"/>
                  </a:lnTo>
                  <a:lnTo>
                    <a:pt x="9512" y="1022870"/>
                  </a:lnTo>
                  <a:close/>
                </a:path>
                <a:path w="9525" h="3403600">
                  <a:moveTo>
                    <a:pt x="9512" y="683501"/>
                  </a:moveTo>
                  <a:lnTo>
                    <a:pt x="8128" y="680135"/>
                  </a:lnTo>
                  <a:lnTo>
                    <a:pt x="4762" y="678751"/>
                  </a:lnTo>
                  <a:lnTo>
                    <a:pt x="1384" y="680135"/>
                  </a:lnTo>
                  <a:lnTo>
                    <a:pt x="0" y="683501"/>
                  </a:lnTo>
                  <a:lnTo>
                    <a:pt x="1384" y="686879"/>
                  </a:lnTo>
                  <a:lnTo>
                    <a:pt x="4762" y="688263"/>
                  </a:lnTo>
                  <a:lnTo>
                    <a:pt x="8128" y="686879"/>
                  </a:lnTo>
                  <a:lnTo>
                    <a:pt x="9512" y="683501"/>
                  </a:lnTo>
                  <a:close/>
                </a:path>
                <a:path w="9525" h="3403600">
                  <a:moveTo>
                    <a:pt x="9512" y="344119"/>
                  </a:moveTo>
                  <a:lnTo>
                    <a:pt x="8128" y="340753"/>
                  </a:lnTo>
                  <a:lnTo>
                    <a:pt x="4762" y="339369"/>
                  </a:lnTo>
                  <a:lnTo>
                    <a:pt x="1384" y="340753"/>
                  </a:lnTo>
                  <a:lnTo>
                    <a:pt x="0" y="344119"/>
                  </a:lnTo>
                  <a:lnTo>
                    <a:pt x="1384" y="347497"/>
                  </a:lnTo>
                  <a:lnTo>
                    <a:pt x="4762" y="348881"/>
                  </a:lnTo>
                  <a:lnTo>
                    <a:pt x="8128" y="347497"/>
                  </a:lnTo>
                  <a:lnTo>
                    <a:pt x="9512" y="344119"/>
                  </a:lnTo>
                  <a:close/>
                </a:path>
                <a:path w="9525" h="3403600">
                  <a:moveTo>
                    <a:pt x="9512" y="4749"/>
                  </a:moveTo>
                  <a:lnTo>
                    <a:pt x="8128" y="1384"/>
                  </a:lnTo>
                  <a:lnTo>
                    <a:pt x="4762" y="0"/>
                  </a:lnTo>
                  <a:lnTo>
                    <a:pt x="1384" y="1384"/>
                  </a:lnTo>
                  <a:lnTo>
                    <a:pt x="0" y="4749"/>
                  </a:lnTo>
                  <a:lnTo>
                    <a:pt x="1384" y="8128"/>
                  </a:lnTo>
                  <a:lnTo>
                    <a:pt x="4762" y="9512"/>
                  </a:lnTo>
                  <a:lnTo>
                    <a:pt x="8128" y="8128"/>
                  </a:lnTo>
                  <a:lnTo>
                    <a:pt x="9512" y="4749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10324341" y="5447334"/>
            <a:ext cx="21590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5" dirty="0">
                <a:latin typeface="Arial Black"/>
                <a:cs typeface="Arial Black"/>
              </a:rPr>
              <a:t>7.5</a:t>
            </a:r>
            <a:endParaRPr sz="900">
              <a:latin typeface="Arial Black"/>
              <a:cs typeface="Arial Black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0324341" y="5107952"/>
            <a:ext cx="21590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5" dirty="0">
                <a:latin typeface="Arial Black"/>
                <a:cs typeface="Arial Black"/>
              </a:rPr>
              <a:t>7.5</a:t>
            </a:r>
            <a:endParaRPr sz="900">
              <a:latin typeface="Arial Black"/>
              <a:cs typeface="Arial Black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9676451" y="4768583"/>
            <a:ext cx="21590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5" dirty="0">
                <a:latin typeface="Arial Black"/>
                <a:cs typeface="Arial Black"/>
              </a:rPr>
              <a:t>5.9</a:t>
            </a:r>
            <a:endParaRPr sz="900">
              <a:latin typeface="Arial Black"/>
              <a:cs typeface="Arial Black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9657299" y="4429200"/>
            <a:ext cx="21590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5" dirty="0">
                <a:latin typeface="Arial Black"/>
                <a:cs typeface="Arial Black"/>
              </a:rPr>
              <a:t>5.9</a:t>
            </a:r>
            <a:endParaRPr sz="900">
              <a:latin typeface="Arial Black"/>
              <a:cs typeface="Arial Black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9594765" y="4089831"/>
            <a:ext cx="21590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5" dirty="0">
                <a:latin typeface="Arial Black"/>
                <a:cs typeface="Arial Black"/>
              </a:rPr>
              <a:t>5.8</a:t>
            </a:r>
            <a:endParaRPr sz="900">
              <a:latin typeface="Arial Black"/>
              <a:cs typeface="Arial Black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9536853" y="3750449"/>
            <a:ext cx="21590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5" dirty="0">
                <a:latin typeface="Arial Black"/>
                <a:cs typeface="Arial Black"/>
              </a:rPr>
              <a:t>5.6</a:t>
            </a:r>
            <a:endParaRPr sz="900">
              <a:latin typeface="Arial Black"/>
              <a:cs typeface="Arial Black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9474979" y="3411080"/>
            <a:ext cx="21590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5" dirty="0">
                <a:latin typeface="Arial Black"/>
                <a:cs typeface="Arial Black"/>
              </a:rPr>
              <a:t>5.5</a:t>
            </a:r>
            <a:endParaRPr sz="900">
              <a:latin typeface="Arial Black"/>
              <a:cs typeface="Arial Black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9458989" y="3071698"/>
            <a:ext cx="21590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5" dirty="0">
                <a:latin typeface="Arial Black"/>
                <a:cs typeface="Arial Black"/>
              </a:rPr>
              <a:t>5.4</a:t>
            </a:r>
            <a:endParaRPr sz="900">
              <a:latin typeface="Arial Black"/>
              <a:cs typeface="Arial Black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9448841" y="2732325"/>
            <a:ext cx="21590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5" dirty="0">
                <a:latin typeface="Arial Black"/>
                <a:cs typeface="Arial Black"/>
              </a:rPr>
              <a:t>5.4</a:t>
            </a:r>
            <a:endParaRPr sz="900">
              <a:latin typeface="Arial Black"/>
              <a:cs typeface="Arial Black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9302423" y="2392949"/>
            <a:ext cx="21590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5" dirty="0">
                <a:latin typeface="Arial Black"/>
                <a:cs typeface="Arial Black"/>
              </a:rPr>
              <a:t>5.0</a:t>
            </a:r>
            <a:endParaRPr sz="900">
              <a:latin typeface="Arial Black"/>
              <a:cs typeface="Arial Black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093159" y="5445531"/>
            <a:ext cx="96520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latin typeface="Arial Black"/>
                <a:cs typeface="Arial Black"/>
              </a:rPr>
              <a:t>Tarot</a:t>
            </a:r>
            <a:r>
              <a:rPr sz="900" spc="250" dirty="0">
                <a:latin typeface="Arial Black"/>
                <a:cs typeface="Arial Black"/>
              </a:rPr>
              <a:t> </a:t>
            </a:r>
            <a:r>
              <a:rPr sz="900" spc="-10" dirty="0">
                <a:latin typeface="Arial Black"/>
                <a:cs typeface="Arial Black"/>
              </a:rPr>
              <a:t>Mystical</a:t>
            </a:r>
            <a:endParaRPr sz="900">
              <a:latin typeface="Arial Black"/>
              <a:cs typeface="Arial Black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029422" y="5106149"/>
            <a:ext cx="102806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latin typeface="Arial Black"/>
                <a:cs typeface="Arial Black"/>
              </a:rPr>
              <a:t>Astro</a:t>
            </a:r>
            <a:r>
              <a:rPr sz="900" spc="254" dirty="0">
                <a:latin typeface="Arial Black"/>
                <a:cs typeface="Arial Black"/>
              </a:rPr>
              <a:t> </a:t>
            </a:r>
            <a:r>
              <a:rPr sz="900" dirty="0">
                <a:latin typeface="Arial Black"/>
                <a:cs typeface="Arial Black"/>
              </a:rPr>
              <a:t>Pujaa</a:t>
            </a:r>
            <a:r>
              <a:rPr sz="900" spc="-25" dirty="0">
                <a:latin typeface="Arial Black"/>
                <a:cs typeface="Arial Black"/>
              </a:rPr>
              <a:t> Rai</a:t>
            </a:r>
            <a:endParaRPr sz="900">
              <a:latin typeface="Arial Black"/>
              <a:cs typeface="Arial Black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366125" y="4766779"/>
            <a:ext cx="69151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latin typeface="Arial Black"/>
                <a:cs typeface="Arial Black"/>
              </a:rPr>
              <a:t>Daljit</a:t>
            </a:r>
            <a:r>
              <a:rPr sz="900" spc="-55" dirty="0">
                <a:latin typeface="Arial Black"/>
                <a:cs typeface="Arial Black"/>
              </a:rPr>
              <a:t> </a:t>
            </a:r>
            <a:r>
              <a:rPr sz="900" spc="-20" dirty="0">
                <a:latin typeface="Arial Black"/>
                <a:cs typeface="Arial Black"/>
              </a:rPr>
              <a:t>Kaur</a:t>
            </a:r>
            <a:endParaRPr sz="900">
              <a:latin typeface="Arial Black"/>
              <a:cs typeface="Arial Black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226261" y="4427397"/>
            <a:ext cx="83121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latin typeface="Arial Black"/>
                <a:cs typeface="Arial Black"/>
              </a:rPr>
              <a:t>Astro</a:t>
            </a:r>
            <a:r>
              <a:rPr sz="900" spc="-50" dirty="0">
                <a:latin typeface="Arial Black"/>
                <a:cs typeface="Arial Black"/>
              </a:rPr>
              <a:t> </a:t>
            </a:r>
            <a:r>
              <a:rPr sz="900" spc="-10" dirty="0">
                <a:latin typeface="Arial Black"/>
                <a:cs typeface="Arial Black"/>
              </a:rPr>
              <a:t>Reema</a:t>
            </a:r>
            <a:endParaRPr sz="900">
              <a:latin typeface="Arial Black"/>
              <a:cs typeface="Arial Black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6213595" y="4088028"/>
            <a:ext cx="84391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latin typeface="Arial Black"/>
                <a:cs typeface="Arial Black"/>
              </a:rPr>
              <a:t>Tarot</a:t>
            </a:r>
            <a:r>
              <a:rPr sz="900" spc="250" dirty="0">
                <a:latin typeface="Arial Black"/>
                <a:cs typeface="Arial Black"/>
              </a:rPr>
              <a:t> </a:t>
            </a:r>
            <a:r>
              <a:rPr sz="900" spc="-10" dirty="0">
                <a:latin typeface="Arial Black"/>
                <a:cs typeface="Arial Black"/>
              </a:rPr>
              <a:t>Ankita</a:t>
            </a:r>
            <a:endParaRPr sz="900">
              <a:latin typeface="Arial Black"/>
              <a:cs typeface="Arial Black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6029645" y="3748646"/>
            <a:ext cx="102743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latin typeface="Arial Black"/>
                <a:cs typeface="Arial Black"/>
              </a:rPr>
              <a:t>Astro</a:t>
            </a:r>
            <a:r>
              <a:rPr sz="900" spc="250" dirty="0">
                <a:latin typeface="Arial Black"/>
                <a:cs typeface="Arial Black"/>
              </a:rPr>
              <a:t> </a:t>
            </a:r>
            <a:r>
              <a:rPr sz="900" spc="-10" dirty="0">
                <a:latin typeface="Arial Black"/>
                <a:cs typeface="Arial Black"/>
              </a:rPr>
              <a:t>Saraswat</a:t>
            </a:r>
            <a:endParaRPr sz="900">
              <a:latin typeface="Arial Black"/>
              <a:cs typeface="Arial Black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5807075" y="3409276"/>
            <a:ext cx="125095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latin typeface="Arial Black"/>
                <a:cs typeface="Arial Black"/>
              </a:rPr>
              <a:t>Tarot</a:t>
            </a:r>
            <a:r>
              <a:rPr sz="900" spc="254" dirty="0">
                <a:latin typeface="Arial Black"/>
                <a:cs typeface="Arial Black"/>
              </a:rPr>
              <a:t> </a:t>
            </a:r>
            <a:r>
              <a:rPr sz="900" dirty="0">
                <a:latin typeface="Arial Black"/>
                <a:cs typeface="Arial Black"/>
              </a:rPr>
              <a:t>Diva</a:t>
            </a:r>
            <a:r>
              <a:rPr sz="900" spc="-20" dirty="0">
                <a:latin typeface="Arial Black"/>
                <a:cs typeface="Arial Black"/>
              </a:rPr>
              <a:t> </a:t>
            </a:r>
            <a:r>
              <a:rPr sz="900" spc="-10" dirty="0">
                <a:latin typeface="Arial Black"/>
                <a:cs typeface="Arial Black"/>
              </a:rPr>
              <a:t>Poonam</a:t>
            </a:r>
            <a:endParaRPr sz="900">
              <a:latin typeface="Arial Black"/>
              <a:cs typeface="Arial Black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6226432" y="3069894"/>
            <a:ext cx="83058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latin typeface="Arial Black"/>
                <a:cs typeface="Arial Black"/>
              </a:rPr>
              <a:t>Astro</a:t>
            </a:r>
            <a:r>
              <a:rPr sz="900" spc="250" dirty="0">
                <a:latin typeface="Arial Black"/>
                <a:cs typeface="Arial Black"/>
              </a:rPr>
              <a:t> </a:t>
            </a:r>
            <a:r>
              <a:rPr sz="900" spc="-10" dirty="0">
                <a:latin typeface="Arial Black"/>
                <a:cs typeface="Arial Black"/>
              </a:rPr>
              <a:t>Trisha</a:t>
            </a:r>
            <a:endParaRPr sz="900">
              <a:latin typeface="Arial Black"/>
              <a:cs typeface="Arial Black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6092990" y="2730525"/>
            <a:ext cx="96456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latin typeface="Arial Black"/>
                <a:cs typeface="Arial Black"/>
              </a:rPr>
              <a:t>Tarot</a:t>
            </a:r>
            <a:r>
              <a:rPr sz="900" spc="250" dirty="0">
                <a:latin typeface="Arial Black"/>
                <a:cs typeface="Arial Black"/>
              </a:rPr>
              <a:t> </a:t>
            </a:r>
            <a:r>
              <a:rPr sz="900" spc="-10" dirty="0">
                <a:latin typeface="Arial Black"/>
                <a:cs typeface="Arial Black"/>
              </a:rPr>
              <a:t>Oormika</a:t>
            </a:r>
            <a:endParaRPr sz="900">
              <a:latin typeface="Arial Black"/>
              <a:cs typeface="Arial Black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6093044" y="2391149"/>
            <a:ext cx="96456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latin typeface="Arial Black"/>
                <a:cs typeface="Arial Black"/>
              </a:rPr>
              <a:t>Astro</a:t>
            </a:r>
            <a:r>
              <a:rPr sz="900" spc="-40" dirty="0">
                <a:latin typeface="Arial Black"/>
                <a:cs typeface="Arial Black"/>
              </a:rPr>
              <a:t> </a:t>
            </a:r>
            <a:r>
              <a:rPr sz="900" dirty="0">
                <a:latin typeface="Arial Black"/>
                <a:cs typeface="Arial Black"/>
              </a:rPr>
              <a:t>Manish</a:t>
            </a:r>
            <a:r>
              <a:rPr sz="900" spc="-35" dirty="0">
                <a:latin typeface="Arial Black"/>
                <a:cs typeface="Arial Black"/>
              </a:rPr>
              <a:t> </a:t>
            </a:r>
            <a:r>
              <a:rPr sz="900" spc="-50" dirty="0">
                <a:latin typeface="Arial Black"/>
                <a:cs typeface="Arial Black"/>
              </a:rPr>
              <a:t>S</a:t>
            </a:r>
            <a:endParaRPr sz="900">
              <a:latin typeface="Arial Black"/>
              <a:cs typeface="Arial Black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7047727" y="5792279"/>
            <a:ext cx="355092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29259" algn="l"/>
                <a:tab pos="845819" algn="l"/>
                <a:tab pos="1263015" algn="l"/>
                <a:tab pos="1680210" algn="l"/>
                <a:tab pos="2096770" algn="l"/>
                <a:tab pos="2513965" algn="l"/>
                <a:tab pos="2930525" algn="l"/>
                <a:tab pos="3347720" algn="l"/>
              </a:tabLst>
            </a:pPr>
            <a:r>
              <a:rPr sz="900" spc="-25" dirty="0">
                <a:latin typeface="Arial Black"/>
                <a:cs typeface="Arial Black"/>
              </a:rPr>
              <a:t>0.0</a:t>
            </a:r>
            <a:r>
              <a:rPr sz="900" dirty="0">
                <a:latin typeface="Arial Black"/>
                <a:cs typeface="Arial Black"/>
              </a:rPr>
              <a:t>	</a:t>
            </a:r>
            <a:r>
              <a:rPr sz="900" spc="-25" dirty="0">
                <a:latin typeface="Arial Black"/>
                <a:cs typeface="Arial Black"/>
              </a:rPr>
              <a:t>1.0</a:t>
            </a:r>
            <a:r>
              <a:rPr sz="900" dirty="0">
                <a:latin typeface="Arial Black"/>
                <a:cs typeface="Arial Black"/>
              </a:rPr>
              <a:t>	</a:t>
            </a:r>
            <a:r>
              <a:rPr sz="900" spc="-25" dirty="0">
                <a:latin typeface="Arial Black"/>
                <a:cs typeface="Arial Black"/>
              </a:rPr>
              <a:t>2.0</a:t>
            </a:r>
            <a:r>
              <a:rPr sz="900" dirty="0">
                <a:latin typeface="Arial Black"/>
                <a:cs typeface="Arial Black"/>
              </a:rPr>
              <a:t>	</a:t>
            </a:r>
            <a:r>
              <a:rPr sz="900" spc="-25" dirty="0">
                <a:latin typeface="Arial Black"/>
                <a:cs typeface="Arial Black"/>
              </a:rPr>
              <a:t>3.0</a:t>
            </a:r>
            <a:r>
              <a:rPr sz="900" dirty="0">
                <a:latin typeface="Arial Black"/>
                <a:cs typeface="Arial Black"/>
              </a:rPr>
              <a:t>	</a:t>
            </a:r>
            <a:r>
              <a:rPr sz="900" spc="-25" dirty="0">
                <a:latin typeface="Arial Black"/>
                <a:cs typeface="Arial Black"/>
              </a:rPr>
              <a:t>4.0</a:t>
            </a:r>
            <a:r>
              <a:rPr sz="900" dirty="0">
                <a:latin typeface="Arial Black"/>
                <a:cs typeface="Arial Black"/>
              </a:rPr>
              <a:t>	</a:t>
            </a:r>
            <a:r>
              <a:rPr sz="900" spc="-25" dirty="0">
                <a:latin typeface="Arial Black"/>
                <a:cs typeface="Arial Black"/>
              </a:rPr>
              <a:t>5.0</a:t>
            </a:r>
            <a:r>
              <a:rPr sz="900" dirty="0">
                <a:latin typeface="Arial Black"/>
                <a:cs typeface="Arial Black"/>
              </a:rPr>
              <a:t>	</a:t>
            </a:r>
            <a:r>
              <a:rPr sz="900" spc="-25" dirty="0">
                <a:latin typeface="Arial Black"/>
                <a:cs typeface="Arial Black"/>
              </a:rPr>
              <a:t>6.0</a:t>
            </a:r>
            <a:r>
              <a:rPr sz="900" dirty="0">
                <a:latin typeface="Arial Black"/>
                <a:cs typeface="Arial Black"/>
              </a:rPr>
              <a:t>	</a:t>
            </a:r>
            <a:r>
              <a:rPr sz="900" spc="-25" dirty="0">
                <a:latin typeface="Arial Black"/>
                <a:cs typeface="Arial Black"/>
              </a:rPr>
              <a:t>7.0</a:t>
            </a:r>
            <a:r>
              <a:rPr sz="900" dirty="0">
                <a:latin typeface="Arial Black"/>
                <a:cs typeface="Arial Black"/>
              </a:rPr>
              <a:t>	</a:t>
            </a:r>
            <a:r>
              <a:rPr sz="900" spc="-25" dirty="0">
                <a:latin typeface="Arial Black"/>
                <a:cs typeface="Arial Black"/>
              </a:rPr>
              <a:t>8.0</a:t>
            </a:r>
            <a:endParaRPr sz="900">
              <a:latin typeface="Arial Black"/>
              <a:cs typeface="Arial Black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6445750" y="1879955"/>
            <a:ext cx="408432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Black"/>
                <a:cs typeface="Arial Black"/>
              </a:rPr>
              <a:t>TOP</a:t>
            </a:r>
            <a:r>
              <a:rPr sz="1400" spc="-25" dirty="0">
                <a:latin typeface="Arial Black"/>
                <a:cs typeface="Arial Black"/>
              </a:rPr>
              <a:t> </a:t>
            </a:r>
            <a:r>
              <a:rPr sz="1400" dirty="0">
                <a:latin typeface="Arial Black"/>
                <a:cs typeface="Arial Black"/>
              </a:rPr>
              <a:t>10</a:t>
            </a:r>
            <a:r>
              <a:rPr sz="1400" spc="-25" dirty="0">
                <a:latin typeface="Arial Black"/>
                <a:cs typeface="Arial Black"/>
              </a:rPr>
              <a:t> </a:t>
            </a:r>
            <a:r>
              <a:rPr sz="1400" dirty="0">
                <a:latin typeface="Arial Black"/>
                <a:cs typeface="Arial Black"/>
              </a:rPr>
              <a:t>GURU'S</a:t>
            </a:r>
            <a:r>
              <a:rPr sz="1400" spc="-30" dirty="0">
                <a:latin typeface="Arial Black"/>
                <a:cs typeface="Arial Black"/>
              </a:rPr>
              <a:t> </a:t>
            </a:r>
            <a:r>
              <a:rPr sz="1400" dirty="0">
                <a:latin typeface="Arial Black"/>
                <a:cs typeface="Arial Black"/>
              </a:rPr>
              <a:t>WITH</a:t>
            </a:r>
            <a:r>
              <a:rPr sz="1400" spc="-25" dirty="0">
                <a:latin typeface="Arial Black"/>
                <a:cs typeface="Arial Black"/>
              </a:rPr>
              <a:t> </a:t>
            </a:r>
            <a:r>
              <a:rPr sz="1400" dirty="0">
                <a:latin typeface="Arial Black"/>
                <a:cs typeface="Arial Black"/>
              </a:rPr>
              <a:t>HIGHEST</a:t>
            </a:r>
            <a:r>
              <a:rPr sz="1400" spc="-25" dirty="0">
                <a:latin typeface="Arial Black"/>
                <a:cs typeface="Arial Black"/>
              </a:rPr>
              <a:t> </a:t>
            </a:r>
            <a:r>
              <a:rPr sz="1400" spc="-10" dirty="0">
                <a:latin typeface="Arial Black"/>
                <a:cs typeface="Arial Black"/>
              </a:rPr>
              <a:t>RANKING</a:t>
            </a:r>
            <a:endParaRPr sz="1400">
              <a:latin typeface="Arial Black"/>
              <a:cs typeface="Arial Black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0809960" y="3880916"/>
            <a:ext cx="28575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10" dirty="0">
                <a:latin typeface="Times New Roman"/>
                <a:cs typeface="Times New Roman"/>
              </a:rPr>
              <a:t>Total</a:t>
            </a:r>
            <a:endParaRPr sz="900">
              <a:latin typeface="Times New Roman"/>
              <a:cs typeface="Times New Roman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2882747" y="859503"/>
            <a:ext cx="7894955" cy="3140710"/>
            <a:chOff x="2882747" y="859503"/>
            <a:chExt cx="7894955" cy="3140710"/>
          </a:xfrm>
        </p:grpSpPr>
        <p:sp>
          <p:nvSpPr>
            <p:cNvPr id="37" name="object 37"/>
            <p:cNvSpPr/>
            <p:nvPr/>
          </p:nvSpPr>
          <p:spPr>
            <a:xfrm>
              <a:off x="10712500" y="3935272"/>
              <a:ext cx="65405" cy="65405"/>
            </a:xfrm>
            <a:custGeom>
              <a:avLst/>
              <a:gdLst/>
              <a:ahLst/>
              <a:cxnLst/>
              <a:rect l="l" t="t" r="r" b="b"/>
              <a:pathLst>
                <a:path w="65404" h="65404">
                  <a:moveTo>
                    <a:pt x="64799" y="0"/>
                  </a:moveTo>
                  <a:lnTo>
                    <a:pt x="0" y="0"/>
                  </a:lnTo>
                  <a:lnTo>
                    <a:pt x="0" y="64795"/>
                  </a:lnTo>
                  <a:lnTo>
                    <a:pt x="64799" y="64795"/>
                  </a:lnTo>
                  <a:lnTo>
                    <a:pt x="64799" y="0"/>
                  </a:lnTo>
                  <a:close/>
                </a:path>
              </a:pathLst>
            </a:custGeom>
            <a:solidFill>
              <a:srgbClr val="4966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2890685" y="867440"/>
              <a:ext cx="5470525" cy="784860"/>
            </a:xfrm>
            <a:custGeom>
              <a:avLst/>
              <a:gdLst/>
              <a:ahLst/>
              <a:cxnLst/>
              <a:rect l="l" t="t" r="r" b="b"/>
              <a:pathLst>
                <a:path w="5470525" h="784860">
                  <a:moveTo>
                    <a:pt x="0" y="130733"/>
                  </a:moveTo>
                  <a:lnTo>
                    <a:pt x="10341" y="80051"/>
                  </a:lnTo>
                  <a:lnTo>
                    <a:pt x="38471" y="38473"/>
                  </a:lnTo>
                  <a:lnTo>
                    <a:pt x="80049" y="10341"/>
                  </a:lnTo>
                  <a:lnTo>
                    <a:pt x="130732" y="0"/>
                  </a:lnTo>
                  <a:lnTo>
                    <a:pt x="5339791" y="0"/>
                  </a:lnTo>
                  <a:lnTo>
                    <a:pt x="5390473" y="10341"/>
                  </a:lnTo>
                  <a:lnTo>
                    <a:pt x="5432051" y="38473"/>
                  </a:lnTo>
                  <a:lnTo>
                    <a:pt x="5460183" y="80051"/>
                  </a:lnTo>
                  <a:lnTo>
                    <a:pt x="5470525" y="130733"/>
                  </a:lnTo>
                  <a:lnTo>
                    <a:pt x="5470525" y="653643"/>
                  </a:lnTo>
                  <a:lnTo>
                    <a:pt x="5460183" y="704326"/>
                  </a:lnTo>
                  <a:lnTo>
                    <a:pt x="5432051" y="745904"/>
                  </a:lnTo>
                  <a:lnTo>
                    <a:pt x="5390473" y="774035"/>
                  </a:lnTo>
                  <a:lnTo>
                    <a:pt x="5339791" y="784377"/>
                  </a:lnTo>
                  <a:lnTo>
                    <a:pt x="130732" y="784377"/>
                  </a:lnTo>
                  <a:lnTo>
                    <a:pt x="80049" y="774035"/>
                  </a:lnTo>
                  <a:lnTo>
                    <a:pt x="38471" y="745904"/>
                  </a:lnTo>
                  <a:lnTo>
                    <a:pt x="10341" y="704326"/>
                  </a:lnTo>
                  <a:lnTo>
                    <a:pt x="0" y="653643"/>
                  </a:lnTo>
                  <a:lnTo>
                    <a:pt x="0" y="130733"/>
                  </a:lnTo>
                  <a:close/>
                </a:path>
              </a:pathLst>
            </a:custGeom>
            <a:ln w="15874">
              <a:solidFill>
                <a:srgbClr val="4966A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1031</Words>
  <Application>Microsoft Office PowerPoint</Application>
  <PresentationFormat>Widescreen</PresentationFormat>
  <Paragraphs>276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Arial</vt:lpstr>
      <vt:lpstr>Arial Black</vt:lpstr>
      <vt:lpstr>Calibri</vt:lpstr>
      <vt:lpstr>Cambria</vt:lpstr>
      <vt:lpstr>Segoe UI Symbol</vt:lpstr>
      <vt:lpstr>Times New Roman</vt:lpstr>
      <vt:lpstr>Office Theme</vt:lpstr>
      <vt:lpstr>ASTROSAGE ANALYSIS</vt:lpstr>
      <vt:lpstr>INTRODUCTION &amp; OBJECTIVE</vt:lpstr>
      <vt:lpstr>DATA OVERVIEW</vt:lpstr>
      <vt:lpstr>METHODOLOGY</vt:lpstr>
      <vt:lpstr>USER’S RATING DISTRIBUTION</vt:lpstr>
      <vt:lpstr>CALL STATUS DISTRIBUTION</vt:lpstr>
      <vt:lpstr>CHAT STATUS DISTRIBUTION</vt:lpstr>
      <vt:lpstr>HOUR WISE CALL DISTRIBUTION</vt:lpstr>
      <vt:lpstr>TOP 10 GURU’S WITH HIGHEST RATING</vt:lpstr>
      <vt:lpstr>WEBSITE DISTRIBUTION</vt:lpstr>
      <vt:lpstr>REVENUE BY CONSULTATION TYPE</vt:lpstr>
      <vt:lpstr>DAILY CALL VOLUMES</vt:lpstr>
      <vt:lpstr>STRATEGIC RECOMMENDATIONS</vt:lpstr>
      <vt:lpstr>PowerPoint Presentation</vt:lpstr>
      <vt:lpstr>CONCLUSION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Enigma Anjum</dc:creator>
  <cp:lastModifiedBy>Enigma Anjum</cp:lastModifiedBy>
  <cp:revision>1</cp:revision>
  <dcterms:created xsi:type="dcterms:W3CDTF">2025-12-13T14:38:05Z</dcterms:created>
  <dcterms:modified xsi:type="dcterms:W3CDTF">2025-12-15T07:55:21Z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2025-12-13T00:00:00Z</vt:filetime>
  </property>
  <property fmtid="{D5CDD505-2E9C-101B-9397-08002B2CF9AE}" pid="3" name="LastSaved">
    <vt:filetime>2025-12-13T00:00:00Z</vt:filetime>
  </property>
  <property fmtid="{D5CDD505-2E9C-101B-9397-08002B2CF9AE}" pid="4" name="Producer">
    <vt:lpwstr>3-Heights(TM) PDF Security Shell 4.8.25.2 (http://www.pdf-tools.com)</vt:lpwstr>
  </property>
</Properties>
</file>